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95" r:id="rId4"/>
    <p:sldId id="258" r:id="rId5"/>
    <p:sldId id="259" r:id="rId6"/>
    <p:sldId id="265" r:id="rId7"/>
    <p:sldId id="296" r:id="rId8"/>
    <p:sldId id="266" r:id="rId9"/>
    <p:sldId id="267" r:id="rId10"/>
    <p:sldId id="268" r:id="rId11"/>
    <p:sldId id="269" r:id="rId12"/>
    <p:sldId id="270" r:id="rId13"/>
    <p:sldId id="271" r:id="rId14"/>
    <p:sldId id="272" r:id="rId15"/>
    <p:sldId id="273" r:id="rId16"/>
    <p:sldId id="274" r:id="rId17"/>
    <p:sldId id="276" r:id="rId18"/>
    <p:sldId id="277" r:id="rId19"/>
    <p:sldId id="278" r:id="rId20"/>
    <p:sldId id="280" r:id="rId21"/>
    <p:sldId id="281" r:id="rId22"/>
    <p:sldId id="283" r:id="rId23"/>
    <p:sldId id="284" r:id="rId24"/>
    <p:sldId id="285" r:id="rId25"/>
    <p:sldId id="286" r:id="rId26"/>
    <p:sldId id="287" r:id="rId27"/>
    <p:sldId id="288" r:id="rId28"/>
    <p:sldId id="294" r:id="rId29"/>
  </p:sldIdLst>
  <p:sldSz cx="9144000" cy="5143500" type="screen16x9"/>
  <p:notesSz cx="6858000" cy="9144000"/>
  <p:embeddedFontLst>
    <p:embeddedFont>
      <p:font typeface="Amatic SC" panose="00000500000000000000" pitchFamily="2" charset="-79"/>
      <p:regular r:id="rId31"/>
      <p:bold r:id="rId32"/>
    </p:embeddedFont>
    <p:embeddedFont>
      <p:font typeface="Playfair Display" panose="00000500000000000000" pitchFamily="2" charset="0"/>
      <p:regular r:id="rId33"/>
      <p:bold r:id="rId34"/>
      <p:italic r:id="rId35"/>
      <p:boldItalic r:id="rId36"/>
    </p:embeddedFont>
    <p:embeddedFont>
      <p:font typeface="Roboto" panose="02000000000000000000" pitchFamily="2" charset="0"/>
      <p:regular r:id="rId37"/>
      <p:bold r:id="rId38"/>
      <p:italic r:id="rId39"/>
      <p:boldItalic r:id="rId40"/>
    </p:embeddedFont>
    <p:embeddedFont>
      <p:font typeface="Roboto Slab" pitchFamily="2" charset="0"/>
      <p:regular r:id="rId41"/>
      <p:bold r:id="rId42"/>
    </p:embeddedFont>
    <p:embeddedFont>
      <p:font typeface="Source Code Pro" panose="020B0509030403020204" pitchFamily="49"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283DBC-B983-4FBD-BC57-70C2CCF060CE}">
  <a:tblStyle styleId="{01283DBC-B983-4FBD-BC57-70C2CCF060C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51" y="2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E7C986CB-4A5E-FC33-77D5-ADB109963D66}"/>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8FDA8B66-5225-D677-06B1-4EACDEE345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35AC10B5-2F9B-24D7-E1B7-606578BA80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1006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B91A736E-83D7-AA28-F17C-531618602679}"/>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BC9BD84D-A7FE-6C53-4ACD-6D53A50F73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23A9AC7E-5DFB-8946-CEF2-14D04894FF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0348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18F4738C-F430-F3E1-73DD-FECBA3D32A89}"/>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AA747CC3-1924-0A3C-B7E0-76A3241560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03A9D192-303E-1987-55B7-0C16965F59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3871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2B1A71D1-2B0A-8EA9-6C20-B9EB7CE1A587}"/>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7B9ABD65-6FFC-5B09-30FB-D52B249DD7A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83049574-C06A-79A6-1B55-8FFC70732B7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0001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604956A3-DCAE-D53E-22D3-4374134CD3A5}"/>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5253D07A-F22F-25E2-FB00-4B34F4EB25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7B35C429-AC29-AE79-ED6E-37F0921CAE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6654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B0D4C25E-4E98-A36F-3121-AC3168170EA1}"/>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514A5DD9-8FCD-2DF8-F1AC-428C6977DB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BF3FDF5C-0595-6DE9-9FFD-EAD29BC375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8902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B776FBFC-DE8B-5C68-C33B-BE2E23A111FE}"/>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7E44D54F-16E1-AA3E-5E89-72BE9A5A67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7516E3F0-D7AA-8923-A9D4-E18B8A28BE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22906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5BB8FCDA-966B-4030-2F77-8FA38DC6E503}"/>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E9B24000-CFDA-4D94-F1DF-A68646F46B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EA205A44-17BA-376F-B268-475D3D88CA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9403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2B112E1B-4CB0-96B6-D0F8-EF355D42F9BC}"/>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94867556-DC17-5176-7CE5-1F30EA5543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433E70AF-EABF-97FB-0CA3-5A2090E4F9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7228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6FAEFC2E-9BD1-15CF-6C8C-BBA904C3783F}"/>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BDE641AD-A7EB-B2B2-D070-AE0D9D502D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65DDDAD6-1050-A4FB-6BFF-6F8CB6C150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743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c98147080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F799C5ED-BB71-54B2-1F15-7068BBDCCCDC}"/>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CB6B18FE-4E30-9BB1-5188-0834E2205A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6E17F689-883C-689D-CD67-3259E363EB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5603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9921AD24-8795-FFC7-CB06-159F427687EA}"/>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3FA1751B-18D3-2251-58FB-A899602130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FC1015F7-EA36-43C2-FB7B-BD2B0C952A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7558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E125FC1A-A801-D6B4-AD51-EFA6F7F9965F}"/>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66C79F47-26E1-C45A-B350-682E610D58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A68A59ED-3024-02BC-47BB-6E9B3E5DF95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71192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22E7ECE9-8941-200E-66F4-F0A08A2F3F9F}"/>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B9448D53-F41E-043D-DBB8-6E9926F4CE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42CE3166-D81A-ED42-ADBC-A08E8180C6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2942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FC9629D1-2A9D-5061-DD56-666EEC177FCC}"/>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879E9EB9-FFCC-703E-C52C-F23074D3D2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78E33398-F5E8-FC02-EAA6-5A338EF32B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52980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83138980-5C2D-E4B2-E656-7FD0323A6A09}"/>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21D6C825-5607-D951-136F-D91BB8E5F8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0FD0ACB6-AB48-CFD2-03A2-74643B9FBD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2488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DF9DEA5E-B6A0-9495-23A4-665A2AD62C1E}"/>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CB690992-DD85-241F-DA45-CFE18E63FF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08E3F5AF-D406-076E-96AB-6B0CD3E2336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3012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ED892C51-447C-4C59-C148-E446D5841151}"/>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032A8228-6008-7749-881E-1EE494553E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1D83C22C-D28F-CBD3-F5A0-20F39B6E88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04508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4DE489D2-2427-38B0-CF72-95F48EC749AC}"/>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CF76F047-AB0C-07B4-B79D-A2592446E6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3C975067-A3E9-A85D-5EED-A54163E8F1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8246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93953F42-60A9-E475-4FD9-FE74E59A89D9}"/>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E7AFA2A3-D4FD-37A8-F88C-46D262D4D3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60A3FF66-CC90-DD03-D3CE-04601190ED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6052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6D24CC29-BF87-1441-C48F-4EE0555E4DFC}"/>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227FE588-6DDE-15A0-1987-18C99C6C72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BD689923-9608-EC79-20EE-19F3FFF6EB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05991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3DCC718F-3942-CCF5-33D4-E1BB156B1D96}"/>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8CB243D9-9FE2-74D9-9493-F6B2125D95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CE113F5E-A028-4554-1F17-BB176AE384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76759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4D11237B-AEBC-24E5-0D99-D68F4D1D6E2F}"/>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16111358-FB94-35E2-196B-D024A0A829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45EA4629-F34A-41C3-6039-1AD67400A7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51706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330479D9-8A84-9168-CBA5-35BF5BA146C3}"/>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365277F8-12D2-BB5B-74D8-7F6877F069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B3AAD54A-89BA-9AD0-DAB8-CBB64558D3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33444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CF21D851-2389-B3DD-2E92-D8ED93E705C5}"/>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881D1DBB-72F6-DEAD-DBBD-722013CEA66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8EEA2BD6-52DC-383C-F887-981BC558EDC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900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a:extLst>
            <a:ext uri="{FF2B5EF4-FFF2-40B4-BE49-F238E27FC236}">
              <a16:creationId xmlns:a16="http://schemas.microsoft.com/office/drawing/2014/main" id="{3EB66CC0-DA53-662E-547E-6EF850347F79}"/>
            </a:ext>
          </a:extLst>
        </p:cNvPr>
        <p:cNvGrpSpPr/>
        <p:nvPr/>
      </p:nvGrpSpPr>
      <p:grpSpPr>
        <a:xfrm>
          <a:off x="0" y="0"/>
          <a:ext cx="0" cy="0"/>
          <a:chOff x="0" y="0"/>
          <a:chExt cx="0" cy="0"/>
        </a:xfrm>
      </p:grpSpPr>
      <p:sp>
        <p:nvSpPr>
          <p:cNvPr id="65" name="Google Shape;65;g2c98147080f_0_74:notes">
            <a:extLst>
              <a:ext uri="{FF2B5EF4-FFF2-40B4-BE49-F238E27FC236}">
                <a16:creationId xmlns:a16="http://schemas.microsoft.com/office/drawing/2014/main" id="{59B8B291-D269-F7D1-7DE2-1D58D94F1C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98147080f_0_74:notes">
            <a:extLst>
              <a:ext uri="{FF2B5EF4-FFF2-40B4-BE49-F238E27FC236}">
                <a16:creationId xmlns:a16="http://schemas.microsoft.com/office/drawing/2014/main" id="{519F4B85-57B3-43EE-95A3-788B260556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1007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ecode360.com/11455620#11455622"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hyperlink" Target="https://ecode360.com/11455620#11455643" TargetMode="External"/><Relationship Id="rId4" Type="http://schemas.openxmlformats.org/officeDocument/2006/relationships/hyperlink" Target="https://ecode360.com/11455620#11455635"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code360.com/11455620#11455622"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s://ecode360.com/6845353#6845383" TargetMode="External"/><Relationship Id="rId5" Type="http://schemas.openxmlformats.org/officeDocument/2006/relationships/hyperlink" Target="https://ecode360.com/11455620#11455647" TargetMode="External"/><Relationship Id="rId4" Type="http://schemas.openxmlformats.org/officeDocument/2006/relationships/hyperlink" Target="https://ecode360.com/6845353#6845381"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ecode360.com/6845353#6845388" TargetMode="External"/><Relationship Id="rId3" Type="http://schemas.openxmlformats.org/officeDocument/2006/relationships/hyperlink" Target="https://ecode360.com/11455620#11455651" TargetMode="External"/><Relationship Id="rId7" Type="http://schemas.openxmlformats.org/officeDocument/2006/relationships/hyperlink" Target="https://ecode360.com/6845353#6845387"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hyperlink" Target="https://ecode360.com/6845353#6845386" TargetMode="External"/><Relationship Id="rId5" Type="http://schemas.openxmlformats.org/officeDocument/2006/relationships/hyperlink" Target="https://ecode360.com/6845353#6845385" TargetMode="External"/><Relationship Id="rId4" Type="http://schemas.openxmlformats.org/officeDocument/2006/relationships/hyperlink" Target="https://ecode360.com/11455620#1145565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hyperlink" Target="https://ecode360.com/11455620#11455667" TargetMode="External"/><Relationship Id="rId3" Type="http://schemas.openxmlformats.org/officeDocument/2006/relationships/hyperlink" Target="https://ecode360.com/11455620#11455661" TargetMode="External"/><Relationship Id="rId7" Type="http://schemas.openxmlformats.org/officeDocument/2006/relationships/hyperlink" Target="https://ecode360.com/11455620#11455665"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https://ecode360.com/11455620#11455664" TargetMode="External"/><Relationship Id="rId5" Type="http://schemas.openxmlformats.org/officeDocument/2006/relationships/hyperlink" Target="https://ecode360.com/11455620#11455663" TargetMode="External"/><Relationship Id="rId4" Type="http://schemas.openxmlformats.org/officeDocument/2006/relationships/hyperlink" Target="https://ecode360.com/11455620#11455662"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code360.com/11455733#11455735"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hyperlink" Target="https://ecode360.com/11455747#11455748"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hyperlink" Target="https://ecode360.com/11455747#11455767" TargetMode="External"/><Relationship Id="rId5" Type="http://schemas.openxmlformats.org/officeDocument/2006/relationships/hyperlink" Target="https://ecode360.com/11455747#11455766" TargetMode="External"/><Relationship Id="rId4" Type="http://schemas.openxmlformats.org/officeDocument/2006/relationships/hyperlink" Target="https://ecode360.com/11455747#1145575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hyperlink" Target="https://ecode360.com/6844895#33384758" TargetMode="External"/><Relationship Id="rId13" Type="http://schemas.openxmlformats.org/officeDocument/2006/relationships/hyperlink" Target="https://ecode360.com/6844895#33384773" TargetMode="External"/><Relationship Id="rId3" Type="http://schemas.openxmlformats.org/officeDocument/2006/relationships/hyperlink" Target="https://ecode360.com/6844895#6844929" TargetMode="External"/><Relationship Id="rId7" Type="http://schemas.openxmlformats.org/officeDocument/2006/relationships/hyperlink" Target="https://ecode360.com/6844895#33384757" TargetMode="External"/><Relationship Id="rId12" Type="http://schemas.openxmlformats.org/officeDocument/2006/relationships/hyperlink" Target="https://ecode360.com/6844895#33384762"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hyperlink" Target="https://ecode360.com/6844895#33384756" TargetMode="External"/><Relationship Id="rId11" Type="http://schemas.openxmlformats.org/officeDocument/2006/relationships/hyperlink" Target="https://ecode360.com/6844895#33384761" TargetMode="External"/><Relationship Id="rId5" Type="http://schemas.openxmlformats.org/officeDocument/2006/relationships/hyperlink" Target="https://ecode360.com/6844895#33384755" TargetMode="External"/><Relationship Id="rId10" Type="http://schemas.openxmlformats.org/officeDocument/2006/relationships/hyperlink" Target="https://ecode360.com/6844895#33384760" TargetMode="External"/><Relationship Id="rId4" Type="http://schemas.openxmlformats.org/officeDocument/2006/relationships/hyperlink" Target="https://ecode360.com/6844895#33384753" TargetMode="External"/><Relationship Id="rId9" Type="http://schemas.openxmlformats.org/officeDocument/2006/relationships/hyperlink" Target="https://ecode360.com/6844895#33384759"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code360.com/6844895#33384763"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hyperlink" Target="https://ecode360.com/6844895#33384766" TargetMode="External"/><Relationship Id="rId5" Type="http://schemas.openxmlformats.org/officeDocument/2006/relationships/hyperlink" Target="https://ecode360.com/6844895#33384765" TargetMode="External"/><Relationship Id="rId4" Type="http://schemas.openxmlformats.org/officeDocument/2006/relationships/hyperlink" Target="https://ecode360.com/6844895#33384764"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code360.com/6844895#33384817"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s://ecode360.com/attachment/319312/Ground%20Signs.tif.png" TargetMode="External"/><Relationship Id="rId7" Type="http://schemas.openxmlformats.org/officeDocument/2006/relationships/hyperlink" Target="https://ecode360.com/attachment/319312/Wall%20Signs.tif.png"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hyperlink" Target="https://ecode360.com/attachment/319312/Pedestal%20Signs.tif.png" TargetMode="Externa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8" Type="http://schemas.openxmlformats.org/officeDocument/2006/relationships/hyperlink" Target="https://ecode360.com/33384896#33384984" TargetMode="External"/><Relationship Id="rId3" Type="http://schemas.openxmlformats.org/officeDocument/2006/relationships/hyperlink" Target="https://ecode360.com/attachment/319312/Figure%202%20-%20Parking%20Lot%20Location.tif.png" TargetMode="External"/><Relationship Id="rId7" Type="http://schemas.openxmlformats.org/officeDocument/2006/relationships/hyperlink" Target="https://ecode360.com/33384896#33384983"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hyperlink" Target="https://ecode360.com/33384896#33384982" TargetMode="External"/><Relationship Id="rId5" Type="http://schemas.openxmlformats.org/officeDocument/2006/relationships/hyperlink" Target="https://ecode360.com/33384896#33384981" TargetMode="External"/><Relationship Id="rId10" Type="http://schemas.openxmlformats.org/officeDocument/2006/relationships/hyperlink" Target="https://ecode360.com/33384896#33384986" TargetMode="External"/><Relationship Id="rId4" Type="http://schemas.openxmlformats.org/officeDocument/2006/relationships/image" Target="../media/image21.png"/><Relationship Id="rId9" Type="http://schemas.openxmlformats.org/officeDocument/2006/relationships/hyperlink" Target="https://ecode360.com/33384896#33384985"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code360.com/33384896#33384896"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ecode360.com/attachment/319312/Figure%208%20-%20Facade%20Elements.tif.pn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code360.com/33384896#33384896"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ecode360.com/11455620#11455620"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hyperlink" Target="https://ecode360.com/11455620#1145562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ecode360.com/11455620#11455622"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hyperlink" Target="https://ecode360.com/11455620#11455634" TargetMode="External"/><Relationship Id="rId4" Type="http://schemas.openxmlformats.org/officeDocument/2006/relationships/hyperlink" Target="https://ecode360.com/6845353#684537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91111"/>
        </a:solidFill>
        <a:effectLst/>
      </p:bgPr>
    </p:bg>
    <p:spTree>
      <p:nvGrpSpPr>
        <p:cNvPr id="1" name="Shape 55"/>
        <p:cNvGrpSpPr/>
        <p:nvPr/>
      </p:nvGrpSpPr>
      <p:grpSpPr>
        <a:xfrm>
          <a:off x="0" y="0"/>
          <a:ext cx="0" cy="0"/>
          <a:chOff x="0" y="0"/>
          <a:chExt cx="0" cy="0"/>
        </a:xfrm>
      </p:grpSpPr>
      <p:sp>
        <p:nvSpPr>
          <p:cNvPr id="56" name="Google Shape;56;p13"/>
          <p:cNvSpPr/>
          <p:nvPr/>
        </p:nvSpPr>
        <p:spPr>
          <a:xfrm>
            <a:off x="0" y="2900050"/>
            <a:ext cx="9164700" cy="2243400"/>
          </a:xfrm>
          <a:prstGeom prst="rect">
            <a:avLst/>
          </a:prstGeom>
          <a:solidFill>
            <a:srgbClr val="6911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Code Pro"/>
              <a:ea typeface="Source Code Pro"/>
              <a:cs typeface="Source Code Pro"/>
              <a:sym typeface="Source Code Pro"/>
            </a:endParaRPr>
          </a:p>
        </p:txBody>
      </p:sp>
      <p:pic>
        <p:nvPicPr>
          <p:cNvPr id="57" name="Google Shape;57;p13"/>
          <p:cNvPicPr preferRelativeResize="0"/>
          <p:nvPr/>
        </p:nvPicPr>
        <p:blipFill>
          <a:blip r:embed="rId3">
            <a:alphaModFix/>
          </a:blip>
          <a:stretch>
            <a:fillRect/>
          </a:stretch>
        </p:blipFill>
        <p:spPr>
          <a:xfrm>
            <a:off x="4287927" y="3181295"/>
            <a:ext cx="2616202" cy="1962156"/>
          </a:xfrm>
          <a:prstGeom prst="rect">
            <a:avLst/>
          </a:prstGeom>
          <a:noFill/>
          <a:ln>
            <a:noFill/>
          </a:ln>
        </p:spPr>
      </p:pic>
      <p:sp>
        <p:nvSpPr>
          <p:cNvPr id="58" name="Google Shape;58;p13"/>
          <p:cNvSpPr txBox="1">
            <a:spLocks noGrp="1"/>
          </p:cNvSpPr>
          <p:nvPr>
            <p:ph type="ctrTitle"/>
          </p:nvPr>
        </p:nvSpPr>
        <p:spPr>
          <a:xfrm>
            <a:off x="800250" y="1467925"/>
            <a:ext cx="7543500" cy="831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SzPts val="990"/>
              <a:buNone/>
            </a:pPr>
            <a:r>
              <a:rPr lang="en" sz="3850">
                <a:solidFill>
                  <a:srgbClr val="000000"/>
                </a:solidFill>
                <a:highlight>
                  <a:schemeClr val="lt1"/>
                </a:highlight>
                <a:latin typeface="Playfair Display"/>
                <a:ea typeface="Playfair Display"/>
                <a:cs typeface="Playfair Display"/>
                <a:sym typeface="Playfair Display"/>
              </a:rPr>
              <a:t>Village of Orchard Park</a:t>
            </a:r>
            <a:endParaRPr sz="3850">
              <a:solidFill>
                <a:srgbClr val="000000"/>
              </a:solidFill>
              <a:highlight>
                <a:schemeClr val="lt1"/>
              </a:highlight>
              <a:latin typeface="Playfair Display"/>
              <a:ea typeface="Playfair Display"/>
              <a:cs typeface="Playfair Display"/>
              <a:sym typeface="Playfair Display"/>
            </a:endParaRPr>
          </a:p>
        </p:txBody>
      </p:sp>
      <p:sp>
        <p:nvSpPr>
          <p:cNvPr id="59" name="Google Shape;59;p13"/>
          <p:cNvSpPr txBox="1">
            <a:spLocks noGrp="1"/>
          </p:cNvSpPr>
          <p:nvPr>
            <p:ph type="subTitle" idx="1"/>
          </p:nvPr>
        </p:nvSpPr>
        <p:spPr>
          <a:xfrm>
            <a:off x="2190600" y="2299825"/>
            <a:ext cx="4762800" cy="45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b="0" dirty="0">
                <a:solidFill>
                  <a:srgbClr val="691111"/>
                </a:solidFill>
                <a:latin typeface="Arial"/>
                <a:ea typeface="Arial"/>
                <a:cs typeface="Arial"/>
                <a:sym typeface="Arial"/>
              </a:rPr>
              <a:t>2026 Code Revision</a:t>
            </a:r>
            <a:endParaRPr sz="2200" b="0" dirty="0">
              <a:solidFill>
                <a:srgbClr val="691111"/>
              </a:solidFill>
              <a:latin typeface="Arial"/>
              <a:ea typeface="Arial"/>
              <a:cs typeface="Arial"/>
              <a:sym typeface="Arial"/>
            </a:endParaRPr>
          </a:p>
        </p:txBody>
      </p:sp>
      <p:pic>
        <p:nvPicPr>
          <p:cNvPr id="60" name="Google Shape;60;p13"/>
          <p:cNvPicPr preferRelativeResize="0"/>
          <p:nvPr/>
        </p:nvPicPr>
        <p:blipFill>
          <a:blip r:embed="rId4">
            <a:alphaModFix/>
          </a:blip>
          <a:stretch>
            <a:fillRect/>
          </a:stretch>
        </p:blipFill>
        <p:spPr>
          <a:xfrm>
            <a:off x="3860475" y="126950"/>
            <a:ext cx="1423050" cy="1296550"/>
          </a:xfrm>
          <a:prstGeom prst="rect">
            <a:avLst/>
          </a:prstGeom>
          <a:noFill/>
          <a:ln>
            <a:noFill/>
          </a:ln>
        </p:spPr>
      </p:pic>
      <p:pic>
        <p:nvPicPr>
          <p:cNvPr id="61" name="Google Shape;61;p13"/>
          <p:cNvPicPr preferRelativeResize="0"/>
          <p:nvPr/>
        </p:nvPicPr>
        <p:blipFill rotWithShape="1">
          <a:blip r:embed="rId5">
            <a:alphaModFix/>
          </a:blip>
          <a:srcRect l="11358"/>
          <a:stretch/>
        </p:blipFill>
        <p:spPr>
          <a:xfrm>
            <a:off x="0" y="3181351"/>
            <a:ext cx="2378526" cy="1962150"/>
          </a:xfrm>
          <a:prstGeom prst="rect">
            <a:avLst/>
          </a:prstGeom>
          <a:noFill/>
          <a:ln>
            <a:noFill/>
          </a:ln>
        </p:spPr>
      </p:pic>
      <p:pic>
        <p:nvPicPr>
          <p:cNvPr id="62" name="Google Shape;62;p13"/>
          <p:cNvPicPr preferRelativeResize="0"/>
          <p:nvPr/>
        </p:nvPicPr>
        <p:blipFill>
          <a:blip r:embed="rId6">
            <a:alphaModFix/>
          </a:blip>
          <a:stretch>
            <a:fillRect/>
          </a:stretch>
        </p:blipFill>
        <p:spPr>
          <a:xfrm>
            <a:off x="2139525" y="3181350"/>
            <a:ext cx="2432476" cy="1962151"/>
          </a:xfrm>
          <a:prstGeom prst="rect">
            <a:avLst/>
          </a:prstGeom>
          <a:solidFill>
            <a:srgbClr val="691111"/>
          </a:solidFill>
          <a:ln>
            <a:noFill/>
          </a:ln>
        </p:spPr>
      </p:pic>
      <p:pic>
        <p:nvPicPr>
          <p:cNvPr id="63" name="Google Shape;63;p13"/>
          <p:cNvPicPr preferRelativeResize="0"/>
          <p:nvPr/>
        </p:nvPicPr>
        <p:blipFill rotWithShape="1">
          <a:blip r:embed="rId7">
            <a:alphaModFix/>
          </a:blip>
          <a:srcRect r="-10892"/>
          <a:stretch/>
        </p:blipFill>
        <p:spPr>
          <a:xfrm>
            <a:off x="6512250" y="3181350"/>
            <a:ext cx="2941351" cy="1962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DA4CBE3B-C02B-C361-C225-302845559938}"/>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F104A763-8A33-BAD5-159D-DC6803857673}"/>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4BB7B596-AF35-D45E-5835-F35EE3934022}"/>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155AB3C1-34A5-BF11-F81C-872430C303EB}"/>
              </a:ext>
            </a:extLst>
          </p:cNvPr>
          <p:cNvSpPr txBox="1"/>
          <p:nvPr/>
        </p:nvSpPr>
        <p:spPr>
          <a:xfrm>
            <a:off x="101657" y="687419"/>
            <a:ext cx="8157070" cy="43280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lang="en-US" sz="1600" dirty="0">
              <a:latin typeface="Roboto"/>
              <a:ea typeface="Roboto"/>
              <a:cs typeface="Roboto"/>
              <a:sym typeface="Roboto"/>
            </a:endParaRPr>
          </a:p>
          <a:p>
            <a:pPr marL="0" marR="0" lvl="0" indent="0" algn="ctr" rtl="0">
              <a:lnSpc>
                <a:spcPct val="100000"/>
              </a:lnSpc>
              <a:spcBef>
                <a:spcPts val="0"/>
              </a:spcBef>
              <a:spcAft>
                <a:spcPts val="0"/>
              </a:spcAft>
              <a:buNone/>
            </a:pPr>
            <a:r>
              <a:rPr lang="en-US" sz="4000" dirty="0">
                <a:latin typeface="Roboto"/>
                <a:ea typeface="Roboto"/>
                <a:cs typeface="Roboto"/>
                <a:sym typeface="Roboto"/>
              </a:rPr>
              <a:t>Chapter 225</a:t>
            </a:r>
          </a:p>
          <a:p>
            <a:r>
              <a:rPr lang="en-US" dirty="0"/>
              <a:t>225-5 </a:t>
            </a:r>
            <a:r>
              <a:rPr lang="en-US" b="1" dirty="0">
                <a:hlinkClick r:id="rId3"/>
              </a:rPr>
              <a:t>Definitions.</a:t>
            </a:r>
            <a:endParaRPr lang="en-US" b="1" dirty="0"/>
          </a:p>
          <a:p>
            <a:endParaRPr lang="en-US" b="1" dirty="0"/>
          </a:p>
          <a:p>
            <a:r>
              <a:rPr lang="en-US" b="1" u="sng" strike="sngStrike" dirty="0">
                <a:hlinkClick r:id="rId4"/>
              </a:rPr>
              <a:t>BOARDING HOUSE</a:t>
            </a:r>
            <a:endParaRPr lang="en-US" dirty="0"/>
          </a:p>
          <a:p>
            <a:r>
              <a:rPr lang="en-US" strike="sngStrike" dirty="0"/>
              <a:t>Any dwelling in which more than three persons, either individually or as families, are housed or lodged for hire with or without meals. A lodging house, rooming house or furnished room house shall be deemed a boarding house.</a:t>
            </a:r>
            <a:endParaRPr lang="en-US" dirty="0"/>
          </a:p>
          <a:p>
            <a:r>
              <a:rPr lang="en-US" dirty="0"/>
              <a:t> </a:t>
            </a:r>
          </a:p>
          <a:p>
            <a:r>
              <a:rPr lang="en-US" b="1" u="sng" dirty="0">
                <a:hlinkClick r:id="rId5"/>
              </a:rPr>
              <a:t>BUILDING, PRINCIPAL</a:t>
            </a:r>
            <a:endParaRPr lang="en-US" dirty="0"/>
          </a:p>
          <a:p>
            <a:r>
              <a:rPr lang="en-US" dirty="0"/>
              <a:t>A structure in which is conducted the principal use of the site on which it is situated. In R-1 and R-2 Zones, only one principal building on a lot of record is permitted. In R-3, R-4, R-5, B-1, B-2 and I-1 Zones, more than one principal building on a lot of record is permitted as a special use. (See also "accessory building,")</a:t>
            </a:r>
          </a:p>
          <a:p>
            <a:endParaRPr lang="en-US" b="1" dirty="0"/>
          </a:p>
          <a:p>
            <a:endParaRPr lang="en-US" dirty="0"/>
          </a:p>
        </p:txBody>
      </p:sp>
    </p:spTree>
    <p:extLst>
      <p:ext uri="{BB962C8B-B14F-4D97-AF65-F5344CB8AC3E}">
        <p14:creationId xmlns:p14="http://schemas.microsoft.com/office/powerpoint/2010/main" val="1220454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C2B8004F-A855-C4F2-A430-EF9DFE0ECDCF}"/>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F3A648C3-4B98-EA1F-ACDD-738AF90560DE}"/>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B1A93D63-5F14-A455-D2E6-43D254391D22}"/>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12165427-778D-41C9-1791-55ED3E2DB9AB}"/>
              </a:ext>
            </a:extLst>
          </p:cNvPr>
          <p:cNvSpPr txBox="1"/>
          <p:nvPr/>
        </p:nvSpPr>
        <p:spPr>
          <a:xfrm>
            <a:off x="101657" y="687419"/>
            <a:ext cx="8157070" cy="43280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4000" dirty="0">
                <a:latin typeface="Roboto"/>
                <a:ea typeface="Roboto"/>
                <a:cs typeface="Roboto"/>
                <a:sym typeface="Roboto"/>
              </a:rPr>
              <a:t>Chapter 225</a:t>
            </a:r>
          </a:p>
          <a:p>
            <a:r>
              <a:rPr lang="en-US" dirty="0"/>
              <a:t>225-5 </a:t>
            </a:r>
            <a:r>
              <a:rPr lang="en-US" b="1" dirty="0">
                <a:hlinkClick r:id="rId3"/>
              </a:rPr>
              <a:t>Definitions.</a:t>
            </a:r>
            <a:endParaRPr lang="en-US" b="1" dirty="0"/>
          </a:p>
          <a:p>
            <a:endParaRPr lang="en-US" b="1" dirty="0"/>
          </a:p>
          <a:p>
            <a:r>
              <a:rPr lang="en-US" b="1" u="sng" dirty="0">
                <a:solidFill>
                  <a:srgbClr val="FF0000"/>
                </a:solidFill>
              </a:rPr>
              <a:t>C</a:t>
            </a:r>
            <a:r>
              <a:rPr lang="en-US" b="1" u="sng" dirty="0">
                <a:hlinkClick r:id="rId4"/>
              </a:rPr>
              <a:t>ELLAR</a:t>
            </a:r>
            <a:endParaRPr lang="en-US" dirty="0"/>
          </a:p>
          <a:p>
            <a:r>
              <a:rPr lang="en-US" dirty="0"/>
              <a:t>That portion of a building that is partly or entirely below grade and which has more than half of its height, measured from floor to ceiling, below the average established finished grade of the ground adjoining the building.</a:t>
            </a:r>
          </a:p>
          <a:p>
            <a:r>
              <a:rPr lang="en-US" dirty="0"/>
              <a:t> </a:t>
            </a:r>
          </a:p>
          <a:p>
            <a:r>
              <a:rPr lang="en-US" b="1" u="sng" strike="sngStrike" dirty="0">
                <a:hlinkClick r:id="rId5"/>
              </a:rPr>
              <a:t>COMMUNITY FACILITIES</a:t>
            </a:r>
            <a:r>
              <a:rPr lang="en-US" b="1" u="sng" dirty="0"/>
              <a:t> PUBLIC UTILITIES</a:t>
            </a:r>
            <a:r>
              <a:rPr lang="en-US" b="1" i="1" dirty="0"/>
              <a:t> </a:t>
            </a:r>
            <a:endParaRPr lang="en-US" dirty="0"/>
          </a:p>
          <a:p>
            <a:r>
              <a:rPr lang="en-US" dirty="0"/>
              <a:t>Public utilities and other essential </a:t>
            </a:r>
            <a:r>
              <a:rPr lang="en-US" strike="sngStrike" dirty="0"/>
              <a:t>community services</a:t>
            </a:r>
            <a:r>
              <a:rPr lang="en-US" dirty="0"/>
              <a:t>, equipment structures and accessories reasonably necessary for the furnishing of gas, electricity, steam, water, communications, supply and disposal systems, and other similar community related systems or improvements for the promotion of public health, safety or general welfare.</a:t>
            </a:r>
          </a:p>
          <a:p>
            <a:r>
              <a:rPr lang="en-US" dirty="0"/>
              <a:t>  </a:t>
            </a:r>
          </a:p>
          <a:p>
            <a:r>
              <a:rPr lang="en-US" b="1" u="sng" dirty="0">
                <a:solidFill>
                  <a:srgbClr val="FF0000"/>
                </a:solidFill>
              </a:rPr>
              <a:t>D</a:t>
            </a:r>
            <a:r>
              <a:rPr lang="en-US" b="1" u="sng" dirty="0">
                <a:hlinkClick r:id="rId6"/>
              </a:rPr>
              <a:t>AY-CARE CENTER and/or DAY NURSERY</a:t>
            </a:r>
            <a:endParaRPr lang="en-US" dirty="0"/>
          </a:p>
          <a:p>
            <a:r>
              <a:rPr lang="en-US" dirty="0"/>
              <a:t>A place for the care only, of five or more children away from their own residence who stay for a period of three or more but less than 24 hours during any day irrespective of compensation, reward or otherwise.</a:t>
            </a:r>
          </a:p>
          <a:p>
            <a:endParaRPr lang="en-US" b="1" dirty="0"/>
          </a:p>
          <a:p>
            <a:endParaRPr lang="en-US" dirty="0"/>
          </a:p>
        </p:txBody>
      </p:sp>
    </p:spTree>
    <p:extLst>
      <p:ext uri="{BB962C8B-B14F-4D97-AF65-F5344CB8AC3E}">
        <p14:creationId xmlns:p14="http://schemas.microsoft.com/office/powerpoint/2010/main" val="1261409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E5EB5371-F862-B1BD-53F1-70D2A0911C28}"/>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4D447554-7A19-9971-17EB-BBF30951A052}"/>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8E6C70E6-5DD8-20C7-0A6F-89BA435BB564}"/>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70ED6A88-1DAB-A6DF-DFC9-473E5C6D78C3}"/>
              </a:ext>
            </a:extLst>
          </p:cNvPr>
          <p:cNvSpPr txBox="1"/>
          <p:nvPr/>
        </p:nvSpPr>
        <p:spPr>
          <a:xfrm>
            <a:off x="101657" y="687419"/>
            <a:ext cx="8157070" cy="43280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4000" dirty="0">
                <a:latin typeface="Roboto"/>
                <a:ea typeface="Roboto"/>
                <a:cs typeface="Roboto"/>
                <a:sym typeface="Roboto"/>
              </a:rPr>
              <a:t>Chapter 225</a:t>
            </a:r>
          </a:p>
          <a:p>
            <a:r>
              <a:rPr lang="en-US" b="1" u="sng" strike="sngStrike" dirty="0">
                <a:hlinkClick r:id="rId3"/>
              </a:rPr>
              <a:t>DWELLING</a:t>
            </a:r>
            <a:r>
              <a:rPr lang="en-US" b="1" u="sng" strike="sngStrike" dirty="0"/>
              <a:t> </a:t>
            </a:r>
            <a:r>
              <a:rPr lang="en-US" strike="sngStrike" dirty="0"/>
              <a:t>A building used as the living quarters for one or more families, but not including a boarding house, hotel, lodging house, motel or rooming house.</a:t>
            </a:r>
            <a:endParaRPr lang="en-US" dirty="0"/>
          </a:p>
          <a:p>
            <a:r>
              <a:rPr lang="en-US" dirty="0"/>
              <a:t> </a:t>
            </a:r>
          </a:p>
          <a:p>
            <a:r>
              <a:rPr lang="en-US" b="1" u="sng" strike="sngStrike" dirty="0">
                <a:hlinkClick r:id="rId4"/>
              </a:rPr>
              <a:t>DWELLING, MULTIPLE</a:t>
            </a:r>
            <a:r>
              <a:rPr lang="en-US" b="1" u="sng" strike="sngStrike" dirty="0"/>
              <a:t> </a:t>
            </a:r>
            <a:r>
              <a:rPr lang="en-US" strike="sngStrike" dirty="0"/>
              <a:t>A dwelling used or designed for use as a multiple dwelling as defined in the New York State Multiple Residence Law.</a:t>
            </a:r>
            <a:endParaRPr lang="en-US" dirty="0"/>
          </a:p>
          <a:p>
            <a:r>
              <a:rPr lang="en-US" dirty="0"/>
              <a:t> </a:t>
            </a:r>
            <a:r>
              <a:rPr lang="en-US" b="1" dirty="0"/>
              <a:t> </a:t>
            </a:r>
            <a:endParaRPr lang="en-US" dirty="0"/>
          </a:p>
          <a:p>
            <a:r>
              <a:rPr lang="en-US" b="1" u="sng" dirty="0">
                <a:solidFill>
                  <a:srgbClr val="FF0000"/>
                </a:solidFill>
              </a:rPr>
              <a:t>D</a:t>
            </a:r>
            <a:r>
              <a:rPr lang="en-US" b="1" u="sng" dirty="0">
                <a:hlinkClick r:id="rId5"/>
              </a:rPr>
              <a:t>WELLING</a:t>
            </a:r>
            <a:endParaRPr lang="en-US" dirty="0"/>
          </a:p>
          <a:p>
            <a:r>
              <a:rPr lang="en-US" dirty="0"/>
              <a:t>A building used as the living quarters for one or more families, but not including a building of mixed occupancy.</a:t>
            </a:r>
          </a:p>
          <a:p>
            <a:r>
              <a:rPr lang="en-US" b="1" u="sng" dirty="0">
                <a:hlinkClick r:id="rId6"/>
              </a:rPr>
              <a:t>A. SINGLE-FAMILY DWELLING</a:t>
            </a:r>
            <a:r>
              <a:rPr lang="en-US" b="1" u="sng" dirty="0"/>
              <a:t> </a:t>
            </a:r>
            <a:r>
              <a:rPr lang="en-US" dirty="0"/>
              <a:t>A building containing one dwelling unit and designed or used exclusively for occupancy by one family.</a:t>
            </a:r>
          </a:p>
          <a:p>
            <a:r>
              <a:rPr lang="en-US" b="1" u="sng" dirty="0">
                <a:hlinkClick r:id="rId7"/>
              </a:rPr>
              <a:t>B. TWO-FAMILY DWELLING</a:t>
            </a:r>
            <a:r>
              <a:rPr lang="en-US" b="1" u="sng" dirty="0"/>
              <a:t> </a:t>
            </a:r>
            <a:r>
              <a:rPr lang="en-US" dirty="0"/>
              <a:t>A building containing two dwelling units and designed or used exclusively for occupancy by two families living independently of each other; or two one-family dwellings having a party wall in common.</a:t>
            </a:r>
          </a:p>
          <a:p>
            <a:r>
              <a:rPr lang="en-US" b="1" u="sng" dirty="0">
                <a:hlinkClick r:id="rId8"/>
              </a:rPr>
              <a:t>C. MULTIFAMILY DWELLING</a:t>
            </a:r>
            <a:r>
              <a:rPr lang="en-US" b="1" u="sng" dirty="0"/>
              <a:t> </a:t>
            </a:r>
            <a:r>
              <a:rPr lang="en-US" dirty="0"/>
              <a:t>A building containing three or more dwelling units and designed or used for occupancy by three or more families living independently of each other.</a:t>
            </a:r>
          </a:p>
          <a:p>
            <a:endParaRPr lang="en-US" b="1" dirty="0"/>
          </a:p>
          <a:p>
            <a:endParaRPr lang="en-US" dirty="0"/>
          </a:p>
        </p:txBody>
      </p:sp>
    </p:spTree>
    <p:extLst>
      <p:ext uri="{BB962C8B-B14F-4D97-AF65-F5344CB8AC3E}">
        <p14:creationId xmlns:p14="http://schemas.microsoft.com/office/powerpoint/2010/main" val="2024050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67204127-34BF-1360-572F-E0076EE89E18}"/>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48A453CB-BC28-B481-50D3-50017CD1EFA2}"/>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FBD18D65-CD5D-35A6-4A5B-9715CE7627C3}"/>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51E27D90-1C0A-8557-E571-A6AAA4EFFAD1}"/>
              </a:ext>
            </a:extLst>
          </p:cNvPr>
          <p:cNvSpPr txBox="1"/>
          <p:nvPr/>
        </p:nvSpPr>
        <p:spPr>
          <a:xfrm>
            <a:off x="101657" y="687419"/>
            <a:ext cx="8157070" cy="43280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4000" dirty="0">
                <a:latin typeface="Roboto"/>
                <a:ea typeface="Roboto"/>
                <a:cs typeface="Roboto"/>
                <a:sym typeface="Roboto"/>
              </a:rPr>
              <a:t>Chapter 225</a:t>
            </a:r>
          </a:p>
          <a:p>
            <a:endParaRPr lang="en-US" b="1" u="sng" strike="sngStrike" dirty="0"/>
          </a:p>
          <a:p>
            <a:r>
              <a:rPr lang="en-US" b="1" u="sng" dirty="0"/>
              <a:t>EMERGENCY EGRESS WINDOW - BASEMENT</a:t>
            </a:r>
            <a:r>
              <a:rPr lang="en-US" dirty="0"/>
              <a:t> </a:t>
            </a:r>
          </a:p>
          <a:p>
            <a:r>
              <a:rPr lang="en-US" dirty="0"/>
              <a:t>A basement emergency egress window is a code-compliant, operable window designed as a secondary emergency exit for lower-level habitable spaces, such as bedrooms. It must be large enough for an adult to pass through, allowing safe escape or firefighter entry, as required in the New York State Building Code. These assemblies should be installed so as to meet the required setbacks in 225 Attachment 2 Schedule II</a:t>
            </a:r>
          </a:p>
          <a:p>
            <a:r>
              <a:rPr lang="en-US" dirty="0"/>
              <a:t> </a:t>
            </a:r>
          </a:p>
          <a:p>
            <a:endParaRPr lang="en-US" b="1" dirty="0"/>
          </a:p>
          <a:p>
            <a:endParaRPr lang="en-US" dirty="0"/>
          </a:p>
        </p:txBody>
      </p:sp>
      <p:pic>
        <p:nvPicPr>
          <p:cNvPr id="6146" name="Picture 2" descr="Bright Idea Egress - The Best DIY Egress Window Kit with ...">
            <a:extLst>
              <a:ext uri="{FF2B5EF4-FFF2-40B4-BE49-F238E27FC236}">
                <a16:creationId xmlns:a16="http://schemas.microsoft.com/office/drawing/2014/main" id="{67EDDDCC-1247-0E46-3A25-46C1DDAF2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876" y="2811080"/>
            <a:ext cx="3538292" cy="208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380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2F6900D5-735F-484D-16A5-6E4E286CC4FE}"/>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88F0DFB0-0ED8-FA2D-1537-00D45E389884}"/>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BB0FB8EC-F521-7794-6D1A-E163DE38154D}"/>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109278D7-2A1C-6F0E-A3CB-D4C6DC31A5E0}"/>
              </a:ext>
            </a:extLst>
          </p:cNvPr>
          <p:cNvSpPr txBox="1"/>
          <p:nvPr/>
        </p:nvSpPr>
        <p:spPr>
          <a:xfrm>
            <a:off x="101657" y="687419"/>
            <a:ext cx="8157070" cy="43280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4000" dirty="0">
                <a:latin typeface="Roboto"/>
                <a:ea typeface="Roboto"/>
                <a:cs typeface="Roboto"/>
                <a:sym typeface="Roboto"/>
              </a:rPr>
              <a:t>Chapter 225</a:t>
            </a:r>
            <a:endParaRPr lang="en-US" b="1" u="sng" strike="sngStrike" dirty="0"/>
          </a:p>
          <a:p>
            <a:r>
              <a:rPr lang="en-US" b="1" u="sng" dirty="0">
                <a:hlinkClick r:id="rId3"/>
              </a:rPr>
              <a:t>HOME OCCUPATION</a:t>
            </a:r>
            <a:r>
              <a:rPr lang="en-US" b="1" u="sng" dirty="0"/>
              <a:t>  </a:t>
            </a:r>
            <a:r>
              <a:rPr lang="en-US" strike="sngStrike" dirty="0"/>
              <a:t>An occupation or a profession customarily carried on in a dwelling unit, which</a:t>
            </a:r>
            <a:r>
              <a:rPr lang="en-US" dirty="0"/>
              <a:t> Studio or office of a resident medical or osteopathic physician, dentist, chiropodist, podiatrist, physiotherapist, chiropractor, lawyer, engineer, architect, landscape architect, accountant, insurance agent or real estate agent, provided that:</a:t>
            </a:r>
          </a:p>
          <a:p>
            <a:r>
              <a:rPr lang="en-US" b="1" u="sng" dirty="0">
                <a:hlinkClick r:id="rId4"/>
              </a:rPr>
              <a:t>A. </a:t>
            </a:r>
            <a:r>
              <a:rPr lang="en-US" dirty="0"/>
              <a:t>Actually is carried on wholly within the principal building; and</a:t>
            </a:r>
          </a:p>
          <a:p>
            <a:r>
              <a:rPr lang="en-US" b="1" u="sng" dirty="0">
                <a:hlinkClick r:id="rId5"/>
              </a:rPr>
              <a:t>B. </a:t>
            </a:r>
            <a:r>
              <a:rPr lang="en-US" dirty="0"/>
              <a:t>Is carried on by only members of the family residing in the dwelling unit; and</a:t>
            </a:r>
          </a:p>
          <a:p>
            <a:r>
              <a:rPr lang="en-US" b="1" u="sng" dirty="0">
                <a:hlinkClick r:id="rId6"/>
              </a:rPr>
              <a:t>C. </a:t>
            </a:r>
            <a:r>
              <a:rPr lang="en-US" dirty="0"/>
              <a:t>Is clearly incidental and secondary to the use of the dwelling unit for residential purposes not exceeding 25% of said building, with no exterior display, no exterior storage of materials and no exterior indication of the home occupation or variation from the residential character of the principal building; and</a:t>
            </a:r>
          </a:p>
          <a:p>
            <a:r>
              <a:rPr lang="en-US" b="1" u="sng" dirty="0">
                <a:hlinkClick r:id="rId7"/>
              </a:rPr>
              <a:t>D. </a:t>
            </a:r>
            <a:r>
              <a:rPr lang="en-US" dirty="0"/>
              <a:t>Produces no offensive noise, vibrations, smoke, dust, odors, heat, glare or traffic hazard or congestion.</a:t>
            </a:r>
          </a:p>
          <a:p>
            <a:r>
              <a:rPr lang="en-US" dirty="0"/>
              <a:t> </a:t>
            </a:r>
          </a:p>
          <a:p>
            <a:r>
              <a:rPr lang="en-US" b="1" u="sng" dirty="0">
                <a:hlinkClick r:id="rId8"/>
              </a:rPr>
              <a:t>HOTEL</a:t>
            </a:r>
            <a:r>
              <a:rPr lang="en-US" b="1" u="sng" dirty="0"/>
              <a:t>  </a:t>
            </a:r>
            <a:r>
              <a:rPr lang="en-US" dirty="0"/>
              <a:t>A building other than a </a:t>
            </a:r>
            <a:r>
              <a:rPr lang="en-US" strike="sngStrike" dirty="0"/>
              <a:t>boarding house or tourist home</a:t>
            </a:r>
            <a:r>
              <a:rPr lang="en-US" dirty="0"/>
              <a:t> </a:t>
            </a:r>
            <a:r>
              <a:rPr lang="en-US" dirty="0">
                <a:highlight>
                  <a:srgbClr val="FFFF00"/>
                </a:highlight>
              </a:rPr>
              <a:t>Short-Term Rental</a:t>
            </a:r>
            <a:r>
              <a:rPr lang="en-US" dirty="0"/>
              <a:t>, containing rooms which are rented or hired out for sleeping purposes by guests and where only a general kitchen and dining room are provided within the building.</a:t>
            </a:r>
          </a:p>
          <a:p>
            <a:endParaRPr lang="en-US" dirty="0"/>
          </a:p>
        </p:txBody>
      </p:sp>
    </p:spTree>
    <p:extLst>
      <p:ext uri="{BB962C8B-B14F-4D97-AF65-F5344CB8AC3E}">
        <p14:creationId xmlns:p14="http://schemas.microsoft.com/office/powerpoint/2010/main" val="3725465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18E0E80B-7957-9833-C408-FA219082D508}"/>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494BD7A7-1B39-57AA-4E86-786DB6E527CE}"/>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CA77F69E-65B2-52AD-EEE7-BC44AC91E596}"/>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F5B8F82C-5B2A-6661-3287-3039ECC56458}"/>
              </a:ext>
            </a:extLst>
          </p:cNvPr>
          <p:cNvSpPr txBox="1"/>
          <p:nvPr/>
        </p:nvSpPr>
        <p:spPr>
          <a:xfrm>
            <a:off x="101657" y="687419"/>
            <a:ext cx="8157070" cy="43280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4000" dirty="0">
                <a:latin typeface="Roboto"/>
                <a:ea typeface="Roboto"/>
                <a:cs typeface="Roboto"/>
                <a:sym typeface="Roboto"/>
              </a:rPr>
              <a:t>Chapter 225</a:t>
            </a:r>
            <a:endParaRPr lang="en-US" b="1" u="sng" strike="sngStrike" dirty="0"/>
          </a:p>
          <a:p>
            <a:r>
              <a:rPr lang="en-US" b="1" dirty="0"/>
              <a:t>Article II</a:t>
            </a:r>
            <a:endParaRPr lang="en-US" dirty="0"/>
          </a:p>
          <a:p>
            <a:r>
              <a:rPr lang="en-US" b="1" dirty="0"/>
              <a:t>225-7 </a:t>
            </a:r>
            <a:r>
              <a:rPr lang="en-US" b="1" dirty="0">
                <a:hlinkClick r:id="rId3"/>
              </a:rPr>
              <a:t>Zoning Map.</a:t>
            </a:r>
            <a:endParaRPr lang="en-US" dirty="0"/>
          </a:p>
          <a:p>
            <a:r>
              <a:rPr lang="en-US" dirty="0"/>
              <a:t>The districts are bounded as shown on the map entitled, "</a:t>
            </a:r>
            <a:r>
              <a:rPr lang="en-US" strike="sngStrike" dirty="0"/>
              <a:t>1999</a:t>
            </a:r>
            <a:r>
              <a:rPr lang="en-US" dirty="0"/>
              <a:t> Zoning Map of the Village of Orchard Park," and certified by the Village Clerk-Treasurer, which accompanies and which, with all explanatory matter thereon, is hereby made a part of this chapter.</a:t>
            </a:r>
          </a:p>
          <a:p>
            <a:endParaRPr lang="en-US" dirty="0"/>
          </a:p>
          <a:p>
            <a:endParaRPr lang="en-US" dirty="0"/>
          </a:p>
        </p:txBody>
      </p:sp>
      <p:pic>
        <p:nvPicPr>
          <p:cNvPr id="3" name="Picture 2">
            <a:extLst>
              <a:ext uri="{FF2B5EF4-FFF2-40B4-BE49-F238E27FC236}">
                <a16:creationId xmlns:a16="http://schemas.microsoft.com/office/drawing/2014/main" id="{2860F32C-6E35-6556-8C03-01FEE59EFDD1}"/>
              </a:ext>
            </a:extLst>
          </p:cNvPr>
          <p:cNvPicPr>
            <a:picLocks noChangeAspect="1"/>
          </p:cNvPicPr>
          <p:nvPr/>
        </p:nvPicPr>
        <p:blipFill>
          <a:blip r:embed="rId4"/>
          <a:stretch>
            <a:fillRect/>
          </a:stretch>
        </p:blipFill>
        <p:spPr>
          <a:xfrm>
            <a:off x="4572000" y="2571750"/>
            <a:ext cx="2991020" cy="2571750"/>
          </a:xfrm>
          <a:prstGeom prst="rect">
            <a:avLst/>
          </a:prstGeom>
        </p:spPr>
      </p:pic>
    </p:spTree>
    <p:extLst>
      <p:ext uri="{BB962C8B-B14F-4D97-AF65-F5344CB8AC3E}">
        <p14:creationId xmlns:p14="http://schemas.microsoft.com/office/powerpoint/2010/main" val="1879530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5CEDAE49-2A6B-638D-9CB6-9A6A1834AF6D}"/>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179044FC-F09F-D815-A204-530EE228C0EE}"/>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04B49F4D-A2C5-DB4C-7241-1594AEB3FAD0}"/>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5DB768D8-C230-FAFB-03BD-EE8728A0E7C8}"/>
              </a:ext>
            </a:extLst>
          </p:cNvPr>
          <p:cNvSpPr txBox="1"/>
          <p:nvPr/>
        </p:nvSpPr>
        <p:spPr>
          <a:xfrm>
            <a:off x="101657" y="687419"/>
            <a:ext cx="8157070" cy="43280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4000" dirty="0">
                <a:latin typeface="Roboto"/>
                <a:ea typeface="Roboto"/>
                <a:cs typeface="Roboto"/>
                <a:sym typeface="Roboto"/>
              </a:rPr>
              <a:t>Chapter 225</a:t>
            </a:r>
            <a:endParaRPr lang="en-US" b="1" u="sng" strike="sngStrike" dirty="0"/>
          </a:p>
          <a:p>
            <a:r>
              <a:rPr lang="en-US" dirty="0"/>
              <a:t>225-11 </a:t>
            </a:r>
            <a:r>
              <a:rPr lang="en-US" b="1" dirty="0">
                <a:hlinkClick r:id="rId3"/>
              </a:rPr>
              <a:t>Lot, height, yard and maximum coverage requirements.</a:t>
            </a:r>
            <a:endParaRPr lang="en-US" dirty="0"/>
          </a:p>
          <a:p>
            <a:r>
              <a:rPr lang="en-US" b="1" u="sng" dirty="0">
                <a:hlinkClick r:id="rId4" tooltip="§ 225-11A(1)(c)"/>
              </a:rPr>
              <a:t>(c) </a:t>
            </a:r>
            <a:r>
              <a:rPr lang="en-US" dirty="0"/>
              <a:t>Front</a:t>
            </a:r>
            <a:r>
              <a:rPr lang="en-US" dirty="0">
                <a:highlight>
                  <a:srgbClr val="FFFF00"/>
                </a:highlight>
              </a:rPr>
              <a:t>, exterior side yard </a:t>
            </a:r>
            <a:r>
              <a:rPr lang="en-US" dirty="0"/>
              <a:t>and rear yards. No structure shall be constructed on a nonconforming lot unless it shall have front and rear yards conforming to the minimums required for the R-District in which said lot is located.</a:t>
            </a:r>
          </a:p>
          <a:p>
            <a:r>
              <a:rPr lang="en-US" dirty="0"/>
              <a:t> </a:t>
            </a:r>
          </a:p>
          <a:p>
            <a:r>
              <a:rPr lang="en-US" dirty="0"/>
              <a:t>225-11 </a:t>
            </a:r>
            <a:r>
              <a:rPr lang="en-US" b="1" dirty="0">
                <a:hlinkClick r:id="rId3"/>
              </a:rPr>
              <a:t>Lot, height, yard and maximum coverage requirements.</a:t>
            </a:r>
            <a:endParaRPr lang="en-US" dirty="0"/>
          </a:p>
          <a:p>
            <a:r>
              <a:rPr lang="en-US" dirty="0"/>
              <a:t>225-11 C </a:t>
            </a:r>
            <a:r>
              <a:rPr lang="en-US" b="1" u="sng" dirty="0">
                <a:hlinkClick r:id="rId5" tooltip="§ 225-11C(4)"/>
              </a:rPr>
              <a:t>(4) </a:t>
            </a:r>
            <a:r>
              <a:rPr lang="en-US" dirty="0"/>
              <a:t>Side yards.</a:t>
            </a:r>
          </a:p>
          <a:p>
            <a:r>
              <a:rPr lang="en-US" b="1" u="sng" dirty="0">
                <a:hlinkClick r:id="rId6" tooltip="§ 225-11C(4)(a)"/>
              </a:rPr>
              <a:t>(a) </a:t>
            </a:r>
            <a:endParaRPr lang="en-US" dirty="0"/>
          </a:p>
          <a:p>
            <a:r>
              <a:rPr lang="en-US" dirty="0">
                <a:highlight>
                  <a:srgbClr val="FFFF00"/>
                </a:highlight>
              </a:rPr>
              <a:t>Exterior side yard </a:t>
            </a:r>
            <a:r>
              <a:rPr lang="en-US" strike="sngStrike" dirty="0"/>
              <a:t>Side yard</a:t>
            </a:r>
            <a:r>
              <a:rPr lang="en-US" dirty="0"/>
              <a:t> of a corner lot. The </a:t>
            </a:r>
            <a:r>
              <a:rPr lang="en-US" dirty="0">
                <a:highlight>
                  <a:srgbClr val="FFFF00"/>
                </a:highlight>
              </a:rPr>
              <a:t>exterior</a:t>
            </a:r>
            <a:r>
              <a:rPr lang="en-US" dirty="0"/>
              <a:t> side yard of any corner lot of record at the time of the adoption of this chapter shall have a </a:t>
            </a:r>
            <a:r>
              <a:rPr lang="en-US" dirty="0">
                <a:highlight>
                  <a:srgbClr val="FFFF00"/>
                </a:highlight>
              </a:rPr>
              <a:t>setback matching the front yard setback</a:t>
            </a:r>
            <a:r>
              <a:rPr lang="en-US" dirty="0"/>
              <a:t>. </a:t>
            </a:r>
            <a:r>
              <a:rPr lang="en-US" strike="sngStrike" dirty="0"/>
              <a:t>width equal to not less than 1/2 the required minimum front yard setback of any adjoining lot fronting on the side street. Any corner lot delineated by subdivision after the adoption of this chapter shall have a side yard equal in width to the minimum front yard setback of any adjoining lot fronting on the side street.</a:t>
            </a:r>
            <a:endParaRPr lang="en-US" dirty="0"/>
          </a:p>
          <a:p>
            <a:endParaRPr lang="en-US" dirty="0"/>
          </a:p>
          <a:p>
            <a:endParaRPr lang="en-US" dirty="0"/>
          </a:p>
        </p:txBody>
      </p:sp>
    </p:spTree>
    <p:extLst>
      <p:ext uri="{BB962C8B-B14F-4D97-AF65-F5344CB8AC3E}">
        <p14:creationId xmlns:p14="http://schemas.microsoft.com/office/powerpoint/2010/main" val="113112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3EBEC5EA-CEFA-8EA4-F9C9-324D03C8D6E4}"/>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7F9DA71B-B997-3B8E-544C-DB0BD8268C8A}"/>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D5867CEB-EAB9-8A0A-3829-BBB9D6A8F6A1}"/>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EE2D5FB4-02E0-5CDE-B272-87BEF1641A7D}"/>
              </a:ext>
            </a:extLst>
          </p:cNvPr>
          <p:cNvSpPr txBox="1"/>
          <p:nvPr/>
        </p:nvSpPr>
        <p:spPr>
          <a:xfrm>
            <a:off x="626950" y="644618"/>
            <a:ext cx="8157070" cy="43280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4000" dirty="0">
                <a:latin typeface="Roboto"/>
                <a:ea typeface="Roboto"/>
                <a:cs typeface="Roboto"/>
                <a:sym typeface="Roboto"/>
              </a:rPr>
              <a:t>Chapter 225</a:t>
            </a:r>
          </a:p>
          <a:p>
            <a:pPr marL="0" marR="0" lvl="0" indent="0" algn="ctr" rtl="0">
              <a:lnSpc>
                <a:spcPct val="100000"/>
              </a:lnSpc>
              <a:spcBef>
                <a:spcPts val="0"/>
              </a:spcBef>
              <a:spcAft>
                <a:spcPts val="0"/>
              </a:spcAft>
              <a:buNone/>
            </a:pPr>
            <a:r>
              <a:rPr lang="en-US" sz="4000" dirty="0">
                <a:latin typeface="Roboto"/>
                <a:ea typeface="Roboto"/>
                <a:cs typeface="Roboto"/>
                <a:sym typeface="Roboto"/>
              </a:rPr>
              <a:t>Schedules</a:t>
            </a:r>
          </a:p>
          <a:p>
            <a:pPr marL="0" marR="0" lvl="0" indent="0" algn="ctr" rtl="0">
              <a:lnSpc>
                <a:spcPct val="100000"/>
              </a:lnSpc>
              <a:spcBef>
                <a:spcPts val="0"/>
              </a:spcBef>
              <a:spcAft>
                <a:spcPts val="0"/>
              </a:spcAft>
              <a:buNone/>
            </a:pPr>
            <a:endParaRPr lang="en-US" b="1" u="sng" strike="sngStrike" dirty="0"/>
          </a:p>
          <a:p>
            <a:endParaRPr lang="en-US" dirty="0"/>
          </a:p>
        </p:txBody>
      </p:sp>
      <p:pic>
        <p:nvPicPr>
          <p:cNvPr id="3" name="Picture 2">
            <a:extLst>
              <a:ext uri="{FF2B5EF4-FFF2-40B4-BE49-F238E27FC236}">
                <a16:creationId xmlns:a16="http://schemas.microsoft.com/office/drawing/2014/main" id="{6A7AA10F-6F92-A8CD-4D45-9C5A70F03F7D}"/>
              </a:ext>
            </a:extLst>
          </p:cNvPr>
          <p:cNvPicPr>
            <a:picLocks noChangeAspect="1"/>
          </p:cNvPicPr>
          <p:nvPr/>
        </p:nvPicPr>
        <p:blipFill>
          <a:blip r:embed="rId3"/>
          <a:srcRect l="37606" t="32427" r="47137" b="43124"/>
          <a:stretch>
            <a:fillRect/>
          </a:stretch>
        </p:blipFill>
        <p:spPr>
          <a:xfrm>
            <a:off x="485228" y="1612300"/>
            <a:ext cx="2625917" cy="2805411"/>
          </a:xfrm>
          <a:prstGeom prst="rect">
            <a:avLst/>
          </a:prstGeom>
        </p:spPr>
      </p:pic>
      <p:pic>
        <p:nvPicPr>
          <p:cNvPr id="5" name="Picture 4">
            <a:extLst>
              <a:ext uri="{FF2B5EF4-FFF2-40B4-BE49-F238E27FC236}">
                <a16:creationId xmlns:a16="http://schemas.microsoft.com/office/drawing/2014/main" id="{1C4ED231-1DC7-3EC9-B48B-18B1E3ED669F}"/>
              </a:ext>
            </a:extLst>
          </p:cNvPr>
          <p:cNvPicPr>
            <a:picLocks noChangeAspect="1"/>
          </p:cNvPicPr>
          <p:nvPr/>
        </p:nvPicPr>
        <p:blipFill>
          <a:blip r:embed="rId4"/>
          <a:srcRect l="36469" t="27315" r="44151" b="50224"/>
          <a:stretch>
            <a:fillRect/>
          </a:stretch>
        </p:blipFill>
        <p:spPr>
          <a:xfrm>
            <a:off x="4536134" y="1872220"/>
            <a:ext cx="3174891" cy="2453116"/>
          </a:xfrm>
          <a:prstGeom prst="rect">
            <a:avLst/>
          </a:prstGeom>
        </p:spPr>
      </p:pic>
      <p:cxnSp>
        <p:nvCxnSpPr>
          <p:cNvPr id="4" name="Straight Arrow Connector 3">
            <a:extLst>
              <a:ext uri="{FF2B5EF4-FFF2-40B4-BE49-F238E27FC236}">
                <a16:creationId xmlns:a16="http://schemas.microsoft.com/office/drawing/2014/main" id="{F8879A4C-E3B5-BA36-E989-EC69473EE998}"/>
              </a:ext>
            </a:extLst>
          </p:cNvPr>
          <p:cNvCxnSpPr/>
          <p:nvPr/>
        </p:nvCxnSpPr>
        <p:spPr>
          <a:xfrm flipH="1" flipV="1">
            <a:off x="2806781" y="2235654"/>
            <a:ext cx="1244338" cy="51848"/>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02751BE-1503-FAAC-6F4C-323A33E57D66}"/>
              </a:ext>
            </a:extLst>
          </p:cNvPr>
          <p:cNvCxnSpPr/>
          <p:nvPr/>
        </p:nvCxnSpPr>
        <p:spPr>
          <a:xfrm flipH="1" flipV="1">
            <a:off x="2838339" y="3046930"/>
            <a:ext cx="1244338" cy="5184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1424C5F-88EE-7D97-9BB5-9CA42849E306}"/>
              </a:ext>
            </a:extLst>
          </p:cNvPr>
          <p:cNvCxnSpPr/>
          <p:nvPr/>
        </p:nvCxnSpPr>
        <p:spPr>
          <a:xfrm flipH="1" flipV="1">
            <a:off x="7143946" y="2963158"/>
            <a:ext cx="1244338" cy="5184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83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0BCBF3B2-BBFD-74A7-B02E-610635ABD56B}"/>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3F12EA7E-3F2E-0B68-3595-E5C7613F008B}"/>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8DFD3BC1-8BF5-39D1-3113-BD257A5566B7}"/>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EA918BBC-51E2-623A-913A-F11A0C10F075}"/>
              </a:ext>
            </a:extLst>
          </p:cNvPr>
          <p:cNvSpPr txBox="1"/>
          <p:nvPr/>
        </p:nvSpPr>
        <p:spPr>
          <a:xfrm>
            <a:off x="101657" y="687419"/>
            <a:ext cx="8157070" cy="4328045"/>
          </a:xfrm>
          <a:prstGeom prst="rect">
            <a:avLst/>
          </a:prstGeom>
          <a:noFill/>
          <a:ln>
            <a:noFill/>
          </a:ln>
        </p:spPr>
        <p:txBody>
          <a:bodyPr spcFirstLastPara="1" wrap="square" lIns="91425" tIns="91425" rIns="91425" bIns="91425" anchor="t" anchorCtr="0">
            <a:noAutofit/>
          </a:bodyPr>
          <a:lstStyle/>
          <a:p>
            <a:endParaRPr lang="en-US" dirty="0"/>
          </a:p>
        </p:txBody>
      </p:sp>
      <p:pic>
        <p:nvPicPr>
          <p:cNvPr id="4" name="Picture 3">
            <a:extLst>
              <a:ext uri="{FF2B5EF4-FFF2-40B4-BE49-F238E27FC236}">
                <a16:creationId xmlns:a16="http://schemas.microsoft.com/office/drawing/2014/main" id="{716B7E44-4FCA-1336-FC15-F07E9A7BDF3F}"/>
              </a:ext>
            </a:extLst>
          </p:cNvPr>
          <p:cNvPicPr>
            <a:picLocks noChangeAspect="1"/>
          </p:cNvPicPr>
          <p:nvPr/>
        </p:nvPicPr>
        <p:blipFill>
          <a:blip r:embed="rId3"/>
          <a:srcRect t="9079" r="11097" b="29041"/>
          <a:stretch>
            <a:fillRect/>
          </a:stretch>
        </p:blipFill>
        <p:spPr>
          <a:xfrm>
            <a:off x="313838" y="1508120"/>
            <a:ext cx="3533501" cy="3182741"/>
          </a:xfrm>
          <a:prstGeom prst="rect">
            <a:avLst/>
          </a:prstGeom>
        </p:spPr>
      </p:pic>
      <p:pic>
        <p:nvPicPr>
          <p:cNvPr id="7" name="Picture 6">
            <a:extLst>
              <a:ext uri="{FF2B5EF4-FFF2-40B4-BE49-F238E27FC236}">
                <a16:creationId xmlns:a16="http://schemas.microsoft.com/office/drawing/2014/main" id="{EA0118D2-8F7B-F4B7-2F83-64158E62CB15}"/>
              </a:ext>
            </a:extLst>
          </p:cNvPr>
          <p:cNvPicPr>
            <a:picLocks noChangeAspect="1"/>
          </p:cNvPicPr>
          <p:nvPr/>
        </p:nvPicPr>
        <p:blipFill>
          <a:blip r:embed="rId4"/>
          <a:srcRect t="8899" r="10010" b="2489"/>
          <a:stretch>
            <a:fillRect/>
          </a:stretch>
        </p:blipFill>
        <p:spPr>
          <a:xfrm>
            <a:off x="4682057" y="768625"/>
            <a:ext cx="3576670" cy="4374875"/>
          </a:xfrm>
          <a:prstGeom prst="rect">
            <a:avLst/>
          </a:prstGeom>
        </p:spPr>
      </p:pic>
      <p:sp>
        <p:nvSpPr>
          <p:cNvPr id="8" name="Cloud 7">
            <a:extLst>
              <a:ext uri="{FF2B5EF4-FFF2-40B4-BE49-F238E27FC236}">
                <a16:creationId xmlns:a16="http://schemas.microsoft.com/office/drawing/2014/main" id="{599336E5-509F-5FA3-D09D-E497A37C0A35}"/>
              </a:ext>
            </a:extLst>
          </p:cNvPr>
          <p:cNvSpPr/>
          <p:nvPr/>
        </p:nvSpPr>
        <p:spPr>
          <a:xfrm>
            <a:off x="-31735" y="2472711"/>
            <a:ext cx="2415861" cy="2218150"/>
          </a:xfrm>
          <a:prstGeom prst="cloud">
            <a:avLst/>
          </a:prstGeom>
          <a:no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566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B008B078-F4B8-480C-77E2-2E24E3C0E945}"/>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5197436F-64CC-BF70-7AB8-6D4F0F20C1E3}"/>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A96BB516-F4EE-8930-ADBF-1C9348084C01}"/>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D5DCF786-3008-814D-0165-B301461C6678}"/>
              </a:ext>
            </a:extLst>
          </p:cNvPr>
          <p:cNvSpPr txBox="1"/>
          <p:nvPr/>
        </p:nvSpPr>
        <p:spPr>
          <a:xfrm>
            <a:off x="101657" y="687419"/>
            <a:ext cx="8157070" cy="43280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4000" dirty="0">
                <a:latin typeface="Roboto"/>
                <a:ea typeface="Roboto"/>
                <a:cs typeface="Roboto"/>
                <a:sym typeface="Roboto"/>
              </a:rPr>
              <a:t>Chapter 225</a:t>
            </a:r>
          </a:p>
          <a:p>
            <a:pPr marL="0" marR="0" lvl="0" indent="0" algn="ctr" rtl="0">
              <a:lnSpc>
                <a:spcPct val="100000"/>
              </a:lnSpc>
              <a:spcBef>
                <a:spcPts val="0"/>
              </a:spcBef>
              <a:spcAft>
                <a:spcPts val="0"/>
              </a:spcAft>
              <a:buNone/>
            </a:pPr>
            <a:r>
              <a:rPr lang="en-US" sz="4000" dirty="0">
                <a:latin typeface="Roboto"/>
                <a:ea typeface="Roboto"/>
                <a:cs typeface="Roboto"/>
                <a:sym typeface="Roboto"/>
              </a:rPr>
              <a:t>Signs</a:t>
            </a:r>
          </a:p>
          <a:p>
            <a:pPr marL="0" marR="0" lvl="0" indent="0" algn="ctr" rtl="0">
              <a:lnSpc>
                <a:spcPct val="100000"/>
              </a:lnSpc>
              <a:spcBef>
                <a:spcPts val="0"/>
              </a:spcBef>
              <a:spcAft>
                <a:spcPts val="0"/>
              </a:spcAft>
              <a:buNone/>
            </a:pPr>
            <a:r>
              <a:rPr lang="en-US" sz="2400" dirty="0">
                <a:latin typeface="Roboto"/>
                <a:ea typeface="Roboto"/>
                <a:cs typeface="Roboto"/>
                <a:sym typeface="Roboto"/>
              </a:rPr>
              <a:t>The Sign ordinance was revamped entirely. Took some of the requirements then enhanced to make it easier. </a:t>
            </a:r>
          </a:p>
          <a:p>
            <a:pPr marL="0" marR="0" lvl="0" indent="0" algn="ctr" rtl="0">
              <a:lnSpc>
                <a:spcPct val="100000"/>
              </a:lnSpc>
              <a:spcBef>
                <a:spcPts val="0"/>
              </a:spcBef>
              <a:spcAft>
                <a:spcPts val="0"/>
              </a:spcAft>
              <a:buNone/>
            </a:pPr>
            <a:endParaRPr lang="en-US" sz="2400" dirty="0">
              <a:latin typeface="Roboto"/>
              <a:ea typeface="Roboto"/>
              <a:cs typeface="Roboto"/>
              <a:sym typeface="Roboto"/>
            </a:endParaRPr>
          </a:p>
          <a:p>
            <a:pPr marL="0" marR="0" lvl="0" indent="0" algn="ctr" rtl="0">
              <a:lnSpc>
                <a:spcPct val="100000"/>
              </a:lnSpc>
              <a:spcBef>
                <a:spcPts val="0"/>
              </a:spcBef>
              <a:spcAft>
                <a:spcPts val="0"/>
              </a:spcAft>
              <a:buNone/>
            </a:pPr>
            <a:endParaRPr lang="en-US" sz="2400" dirty="0">
              <a:latin typeface="Roboto"/>
              <a:ea typeface="Roboto"/>
              <a:cs typeface="Roboto"/>
              <a:sym typeface="Roboto"/>
            </a:endParaRPr>
          </a:p>
          <a:p>
            <a:pPr marL="0" marR="0" lvl="0" indent="0" algn="ctr" rtl="0">
              <a:lnSpc>
                <a:spcPct val="100000"/>
              </a:lnSpc>
              <a:spcBef>
                <a:spcPts val="0"/>
              </a:spcBef>
              <a:spcAft>
                <a:spcPts val="0"/>
              </a:spcAft>
              <a:buNone/>
            </a:pPr>
            <a:endParaRPr lang="en-US" sz="2400" dirty="0"/>
          </a:p>
          <a:p>
            <a:endParaRPr lang="en-US" dirty="0"/>
          </a:p>
        </p:txBody>
      </p:sp>
      <p:graphicFrame>
        <p:nvGraphicFramePr>
          <p:cNvPr id="2" name="Table 1">
            <a:extLst>
              <a:ext uri="{FF2B5EF4-FFF2-40B4-BE49-F238E27FC236}">
                <a16:creationId xmlns:a16="http://schemas.microsoft.com/office/drawing/2014/main" id="{D7BE0B33-9BB6-4A16-2E36-463521901A6D}"/>
              </a:ext>
            </a:extLst>
          </p:cNvPr>
          <p:cNvGraphicFramePr>
            <a:graphicFrameLocks noGrp="1"/>
          </p:cNvGraphicFramePr>
          <p:nvPr>
            <p:extLst>
              <p:ext uri="{D42A27DB-BD31-4B8C-83A1-F6EECF244321}">
                <p14:modId xmlns:p14="http://schemas.microsoft.com/office/powerpoint/2010/main" val="1840377519"/>
              </p:ext>
            </p:extLst>
          </p:nvPr>
        </p:nvGraphicFramePr>
        <p:xfrm>
          <a:off x="1245363" y="2823792"/>
          <a:ext cx="6096000" cy="2148840"/>
        </p:xfrm>
        <a:graphic>
          <a:graphicData uri="http://schemas.openxmlformats.org/drawingml/2006/table">
            <a:tbl>
              <a:tblPr firstRow="1" bandRow="1">
                <a:tableStyleId>{01283DBC-B983-4FBD-BC57-70C2CCF060CE}</a:tableStyleId>
              </a:tblPr>
              <a:tblGrid>
                <a:gridCol w="2032000">
                  <a:extLst>
                    <a:ext uri="{9D8B030D-6E8A-4147-A177-3AD203B41FA5}">
                      <a16:colId xmlns:a16="http://schemas.microsoft.com/office/drawing/2014/main" val="1218544414"/>
                    </a:ext>
                  </a:extLst>
                </a:gridCol>
                <a:gridCol w="2032000">
                  <a:extLst>
                    <a:ext uri="{9D8B030D-6E8A-4147-A177-3AD203B41FA5}">
                      <a16:colId xmlns:a16="http://schemas.microsoft.com/office/drawing/2014/main" val="339225580"/>
                    </a:ext>
                  </a:extLst>
                </a:gridCol>
                <a:gridCol w="2032000">
                  <a:extLst>
                    <a:ext uri="{9D8B030D-6E8A-4147-A177-3AD203B41FA5}">
                      <a16:colId xmlns:a16="http://schemas.microsoft.com/office/drawing/2014/main" val="2507441305"/>
                    </a:ext>
                  </a:extLst>
                </a:gridCol>
              </a:tblGrid>
              <a:tr h="370840">
                <a:tc>
                  <a:txBody>
                    <a:bodyPr/>
                    <a:lstStyle/>
                    <a:p>
                      <a:r>
                        <a:rPr lang="en-US" dirty="0"/>
                        <a:t>What is required</a:t>
                      </a:r>
                    </a:p>
                  </a:txBody>
                  <a:tcPr/>
                </a:tc>
                <a:tc>
                  <a:txBody>
                    <a:bodyPr/>
                    <a:lstStyle/>
                    <a:p>
                      <a:r>
                        <a:rPr lang="en-US" dirty="0"/>
                        <a:t>What is the process</a:t>
                      </a:r>
                    </a:p>
                  </a:txBody>
                  <a:tcPr/>
                </a:tc>
                <a:tc>
                  <a:txBody>
                    <a:bodyPr/>
                    <a:lstStyle/>
                    <a:p>
                      <a:r>
                        <a:rPr lang="en-US" dirty="0"/>
                        <a:t>How to file</a:t>
                      </a:r>
                    </a:p>
                  </a:txBody>
                  <a:tcPr/>
                </a:tc>
                <a:extLst>
                  <a:ext uri="{0D108BD9-81ED-4DB2-BD59-A6C34878D82A}">
                    <a16:rowId xmlns:a16="http://schemas.microsoft.com/office/drawing/2014/main" val="1296012607"/>
                  </a:ext>
                </a:extLst>
              </a:tr>
              <a:tr h="370840">
                <a:tc>
                  <a:txBody>
                    <a:bodyPr/>
                    <a:lstStyle/>
                    <a:p>
                      <a:r>
                        <a:rPr lang="en-US" dirty="0"/>
                        <a:t>Definitions</a:t>
                      </a:r>
                    </a:p>
                  </a:txBody>
                  <a:tcPr/>
                </a:tc>
                <a:tc>
                  <a:txBody>
                    <a:bodyPr/>
                    <a:lstStyle/>
                    <a:p>
                      <a:r>
                        <a:rPr lang="en-US" dirty="0"/>
                        <a:t>How to measure</a:t>
                      </a:r>
                    </a:p>
                  </a:txBody>
                  <a:tcPr/>
                </a:tc>
                <a:tc>
                  <a:txBody>
                    <a:bodyPr/>
                    <a:lstStyle/>
                    <a:p>
                      <a:r>
                        <a:rPr lang="en-US" dirty="0"/>
                        <a:t>Construction type</a:t>
                      </a:r>
                    </a:p>
                  </a:txBody>
                  <a:tcPr/>
                </a:tc>
                <a:extLst>
                  <a:ext uri="{0D108BD9-81ED-4DB2-BD59-A6C34878D82A}">
                    <a16:rowId xmlns:a16="http://schemas.microsoft.com/office/drawing/2014/main" val="680274716"/>
                  </a:ext>
                </a:extLst>
              </a:tr>
              <a:tr h="370840">
                <a:tc>
                  <a:txBody>
                    <a:bodyPr/>
                    <a:lstStyle/>
                    <a:p>
                      <a:r>
                        <a:rPr lang="en-US" dirty="0"/>
                        <a:t>What the sign should look like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Quantity of signs per lot</a:t>
                      </a:r>
                    </a:p>
                  </a:txBody>
                  <a:tcPr/>
                </a:tc>
                <a:tc>
                  <a:txBody>
                    <a:bodyPr/>
                    <a:lstStyle/>
                    <a:p>
                      <a:r>
                        <a:rPr lang="en-US" dirty="0"/>
                        <a:t>Colors</a:t>
                      </a:r>
                    </a:p>
                  </a:txBody>
                  <a:tcPr/>
                </a:tc>
                <a:extLst>
                  <a:ext uri="{0D108BD9-81ED-4DB2-BD59-A6C34878D82A}">
                    <a16:rowId xmlns:a16="http://schemas.microsoft.com/office/drawing/2014/main" val="3061219224"/>
                  </a:ext>
                </a:extLst>
              </a:tr>
              <a:tr h="370840">
                <a:tc>
                  <a:txBody>
                    <a:bodyPr/>
                    <a:lstStyle/>
                    <a:p>
                      <a:r>
                        <a:rPr lang="en-US" dirty="0"/>
                        <a:t>Illumination</a:t>
                      </a:r>
                    </a:p>
                  </a:txBody>
                  <a:tcPr/>
                </a:tc>
                <a:tc>
                  <a:txBody>
                    <a:bodyPr/>
                    <a:lstStyle/>
                    <a:p>
                      <a:r>
                        <a:rPr lang="en-US" dirty="0"/>
                        <a:t>Prohibited signs </a:t>
                      </a:r>
                    </a:p>
                  </a:txBody>
                  <a:tcPr/>
                </a:tc>
                <a:tc>
                  <a:txBody>
                    <a:bodyPr/>
                    <a:lstStyle/>
                    <a:p>
                      <a:r>
                        <a:rPr lang="en-US" dirty="0"/>
                        <a:t>Lawn signs</a:t>
                      </a:r>
                    </a:p>
                  </a:txBody>
                  <a:tcPr/>
                </a:tc>
                <a:extLst>
                  <a:ext uri="{0D108BD9-81ED-4DB2-BD59-A6C34878D82A}">
                    <a16:rowId xmlns:a16="http://schemas.microsoft.com/office/drawing/2014/main" val="2553797556"/>
                  </a:ext>
                </a:extLst>
              </a:tr>
              <a:tr h="370840">
                <a:tc>
                  <a:txBody>
                    <a:bodyPr/>
                    <a:lstStyle/>
                    <a:p>
                      <a:r>
                        <a:rPr lang="en-US" dirty="0"/>
                        <a:t>Regulations in districts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Where to locate</a:t>
                      </a:r>
                    </a:p>
                    <a:p>
                      <a:endParaRPr lang="en-US" dirty="0"/>
                    </a:p>
                  </a:txBody>
                  <a:tcPr/>
                </a:tc>
                <a:tc>
                  <a:txBody>
                    <a:bodyPr/>
                    <a:lstStyle/>
                    <a:p>
                      <a:endParaRPr lang="en-US" dirty="0"/>
                    </a:p>
                  </a:txBody>
                  <a:tcPr/>
                </a:tc>
                <a:extLst>
                  <a:ext uri="{0D108BD9-81ED-4DB2-BD59-A6C34878D82A}">
                    <a16:rowId xmlns:a16="http://schemas.microsoft.com/office/drawing/2014/main" val="2362951127"/>
                  </a:ext>
                </a:extLst>
              </a:tr>
            </a:tbl>
          </a:graphicData>
        </a:graphic>
      </p:graphicFrame>
    </p:spTree>
    <p:extLst>
      <p:ext uri="{BB962C8B-B14F-4D97-AF65-F5344CB8AC3E}">
        <p14:creationId xmlns:p14="http://schemas.microsoft.com/office/powerpoint/2010/main" val="208827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p:cNvGrpSpPr/>
        <p:nvPr/>
      </p:nvGrpSpPr>
      <p:grpSpPr>
        <a:xfrm>
          <a:off x="0" y="0"/>
          <a:ext cx="0" cy="0"/>
          <a:chOff x="0" y="0"/>
          <a:chExt cx="0" cy="0"/>
        </a:xfrm>
      </p:grpSpPr>
      <p:sp>
        <p:nvSpPr>
          <p:cNvPr id="68" name="Google Shape;68;p14"/>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The entire code was reviewed</a:t>
            </a:r>
            <a:endParaRPr sz="3000" dirty="0">
              <a:solidFill>
                <a:srgbClr val="FFFFFF"/>
              </a:solidFill>
              <a:highlight>
                <a:srgbClr val="691111"/>
              </a:highlight>
              <a:latin typeface="Roboto Slab"/>
              <a:ea typeface="Roboto Slab"/>
              <a:cs typeface="Roboto Slab"/>
              <a:sym typeface="Roboto Slab"/>
            </a:endParaRPr>
          </a:p>
        </p:txBody>
      </p:sp>
      <p:sp>
        <p:nvSpPr>
          <p:cNvPr id="70" name="Google Shape;70;p14"/>
          <p:cNvSpPr txBox="1"/>
          <p:nvPr/>
        </p:nvSpPr>
        <p:spPr>
          <a:xfrm>
            <a:off x="148175" y="1117118"/>
            <a:ext cx="8738700" cy="381216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lang="en-US" sz="1600" dirty="0">
              <a:latin typeface="Roboto"/>
              <a:ea typeface="Roboto"/>
              <a:cs typeface="Roboto"/>
              <a:sym typeface="Roboto"/>
            </a:endParaRPr>
          </a:p>
          <a:p>
            <a:pPr marL="0" marR="0" lvl="0" indent="0" algn="ctr" rtl="0">
              <a:lnSpc>
                <a:spcPct val="100000"/>
              </a:lnSpc>
              <a:spcBef>
                <a:spcPts val="0"/>
              </a:spcBef>
              <a:spcAft>
                <a:spcPts val="0"/>
              </a:spcAft>
              <a:buNone/>
            </a:pPr>
            <a:r>
              <a:rPr lang="en-US" sz="1600" dirty="0">
                <a:latin typeface="Roboto"/>
                <a:ea typeface="Roboto"/>
                <a:cs typeface="Roboto"/>
                <a:sym typeface="Roboto"/>
              </a:rPr>
              <a:t>Code sections that have proposed changes to the following Chapters:</a:t>
            </a:r>
          </a:p>
          <a:p>
            <a:pPr marL="0" marR="0" lvl="0" indent="0" algn="just" rtl="0">
              <a:lnSpc>
                <a:spcPct val="100000"/>
              </a:lnSpc>
              <a:spcBef>
                <a:spcPts val="0"/>
              </a:spcBef>
              <a:spcAft>
                <a:spcPts val="0"/>
              </a:spcAft>
              <a:buNone/>
            </a:pPr>
            <a:r>
              <a:rPr lang="en-US" sz="1600" dirty="0">
                <a:latin typeface="Roboto"/>
                <a:ea typeface="Roboto"/>
                <a:cs typeface="Roboto"/>
                <a:sym typeface="Roboto"/>
              </a:rPr>
              <a:t>		</a:t>
            </a:r>
          </a:p>
          <a:p>
            <a:pPr marL="0" marR="0" lvl="0" indent="0" algn="just" rtl="0">
              <a:lnSpc>
                <a:spcPct val="100000"/>
              </a:lnSpc>
              <a:spcBef>
                <a:spcPts val="0"/>
              </a:spcBef>
              <a:spcAft>
                <a:spcPts val="0"/>
              </a:spcAft>
              <a:buNone/>
            </a:pPr>
            <a:r>
              <a:rPr lang="en-US" sz="1600" dirty="0">
                <a:latin typeface="Roboto"/>
                <a:ea typeface="Roboto"/>
                <a:cs typeface="Roboto"/>
                <a:sym typeface="Roboto"/>
              </a:rPr>
              <a:t>		169 Property Maintenance</a:t>
            </a:r>
          </a:p>
          <a:p>
            <a:pPr marL="0" marR="0" lvl="0" indent="0" algn="just" rtl="0">
              <a:lnSpc>
                <a:spcPct val="100000"/>
              </a:lnSpc>
              <a:spcBef>
                <a:spcPts val="0"/>
              </a:spcBef>
              <a:spcAft>
                <a:spcPts val="0"/>
              </a:spcAft>
              <a:buNone/>
            </a:pPr>
            <a:r>
              <a:rPr lang="en-US" sz="1600" dirty="0">
                <a:latin typeface="Roboto"/>
                <a:ea typeface="Roboto"/>
                <a:cs typeface="Roboto"/>
                <a:sym typeface="Roboto"/>
              </a:rPr>
              <a:t> </a:t>
            </a:r>
          </a:p>
          <a:p>
            <a:pPr algn="just"/>
            <a:r>
              <a:rPr lang="en-US" sz="1600" dirty="0">
                <a:latin typeface="Roboto"/>
                <a:ea typeface="Roboto"/>
                <a:cs typeface="Roboto"/>
                <a:sym typeface="Roboto"/>
              </a:rPr>
              <a:t>		225 Zoning </a:t>
            </a:r>
          </a:p>
          <a:p>
            <a:pPr algn="just"/>
            <a:r>
              <a:rPr lang="en-US" sz="1600" dirty="0">
                <a:latin typeface="Roboto"/>
                <a:ea typeface="Roboto"/>
                <a:cs typeface="Roboto"/>
                <a:sym typeface="Roboto"/>
              </a:rPr>
              <a:t>			</a:t>
            </a:r>
          </a:p>
          <a:p>
            <a:pPr marL="0" marR="0" lvl="0" indent="0" algn="just" rtl="0">
              <a:lnSpc>
                <a:spcPct val="100000"/>
              </a:lnSpc>
              <a:spcBef>
                <a:spcPts val="0"/>
              </a:spcBef>
              <a:spcAft>
                <a:spcPts val="0"/>
              </a:spcAft>
              <a:buNone/>
            </a:pPr>
            <a:r>
              <a:rPr lang="en-US" sz="1600" dirty="0">
                <a:latin typeface="Roboto"/>
                <a:ea typeface="Roboto"/>
                <a:cs typeface="Roboto"/>
                <a:sym typeface="Roboto"/>
              </a:rPr>
              <a:t>		</a:t>
            </a:r>
            <a:r>
              <a:rPr lang="en-US" sz="1600" i="1" dirty="0">
                <a:latin typeface="Roboto"/>
                <a:ea typeface="Roboto"/>
                <a:cs typeface="Roboto"/>
                <a:sym typeface="Roboto"/>
              </a:rPr>
              <a:t>Adding significant changes</a:t>
            </a:r>
          </a:p>
          <a:p>
            <a:pPr marL="0" marR="0" lvl="0" indent="0" algn="just" rtl="0">
              <a:lnSpc>
                <a:spcPct val="100000"/>
              </a:lnSpc>
              <a:spcBef>
                <a:spcPts val="0"/>
              </a:spcBef>
              <a:spcAft>
                <a:spcPts val="0"/>
              </a:spcAft>
              <a:buNone/>
            </a:pPr>
            <a:r>
              <a:rPr lang="en-US" sz="1600" i="1" dirty="0">
                <a:latin typeface="Roboto"/>
                <a:ea typeface="Roboto"/>
                <a:cs typeface="Roboto"/>
                <a:sym typeface="Roboto"/>
              </a:rPr>
              <a:t>		Design Standards</a:t>
            </a:r>
          </a:p>
          <a:p>
            <a:pPr marL="0" marR="0" lvl="0" indent="0" algn="just" rtl="0">
              <a:lnSpc>
                <a:spcPct val="100000"/>
              </a:lnSpc>
              <a:spcBef>
                <a:spcPts val="0"/>
              </a:spcBef>
              <a:spcAft>
                <a:spcPts val="0"/>
              </a:spcAft>
              <a:buNone/>
            </a:pPr>
            <a:r>
              <a:rPr lang="en-US" sz="1600" i="1" dirty="0">
                <a:latin typeface="Roboto"/>
                <a:ea typeface="Roboto"/>
                <a:cs typeface="Roboto"/>
                <a:sym typeface="Roboto"/>
              </a:rPr>
              <a:t>		Landscape</a:t>
            </a:r>
          </a:p>
          <a:p>
            <a:pPr marL="0" marR="0" lvl="0" indent="0" algn="just" rtl="0">
              <a:lnSpc>
                <a:spcPct val="100000"/>
              </a:lnSpc>
              <a:spcBef>
                <a:spcPts val="0"/>
              </a:spcBef>
              <a:spcAft>
                <a:spcPts val="0"/>
              </a:spcAft>
              <a:buNone/>
            </a:pPr>
            <a:r>
              <a:rPr lang="en-US" sz="1600" i="1" dirty="0">
                <a:latin typeface="Roboto"/>
                <a:ea typeface="Roboto"/>
                <a:cs typeface="Roboto"/>
                <a:sym typeface="Roboto"/>
              </a:rPr>
              <a:t>		Battery Storage</a:t>
            </a:r>
          </a:p>
          <a:p>
            <a:pPr marL="0" marR="0" lvl="0" indent="0" algn="just" rtl="0">
              <a:lnSpc>
                <a:spcPct val="100000"/>
              </a:lnSpc>
              <a:spcBef>
                <a:spcPts val="0"/>
              </a:spcBef>
              <a:spcAft>
                <a:spcPts val="0"/>
              </a:spcAft>
              <a:buNone/>
            </a:pPr>
            <a:r>
              <a:rPr lang="en-US" sz="1600" i="1" dirty="0">
                <a:latin typeface="Roboto"/>
                <a:ea typeface="Roboto"/>
                <a:cs typeface="Roboto"/>
                <a:sym typeface="Roboto"/>
              </a:rPr>
              <a:t>		Off Street Parking</a:t>
            </a:r>
          </a:p>
          <a:p>
            <a:pPr marL="0" marR="0" lvl="0" indent="0" algn="ctr" rtl="0">
              <a:lnSpc>
                <a:spcPct val="100000"/>
              </a:lnSpc>
              <a:spcBef>
                <a:spcPts val="0"/>
              </a:spcBef>
              <a:spcAft>
                <a:spcPts val="0"/>
              </a:spcAft>
              <a:buNone/>
            </a:pPr>
            <a:endParaRPr sz="1600" dirty="0">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5B44297E-CE75-9887-02C0-AD0DCEC7ED0F}"/>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E374A081-F8DC-90F0-A09A-9E940AF27B8A}"/>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5A428787-D9EF-A232-A31E-C2265E043662}"/>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3" name="TextBox 2">
            <a:extLst>
              <a:ext uri="{FF2B5EF4-FFF2-40B4-BE49-F238E27FC236}">
                <a16:creationId xmlns:a16="http://schemas.microsoft.com/office/drawing/2014/main" id="{6E321A04-E682-D203-86F0-3D2C68A923A0}"/>
              </a:ext>
            </a:extLst>
          </p:cNvPr>
          <p:cNvSpPr txBox="1"/>
          <p:nvPr/>
        </p:nvSpPr>
        <p:spPr>
          <a:xfrm>
            <a:off x="10349" y="768625"/>
            <a:ext cx="9039463" cy="4421852"/>
          </a:xfrm>
          <a:prstGeom prst="rect">
            <a:avLst/>
          </a:prstGeom>
          <a:noFill/>
        </p:spPr>
        <p:txBody>
          <a:bodyPr wrap="square">
            <a:spAutoFit/>
          </a:bodyPr>
          <a:lstStyle/>
          <a:p>
            <a:pPr marL="0" marR="0">
              <a:lnSpc>
                <a:spcPct val="107000"/>
              </a:lnSpc>
              <a:spcAft>
                <a:spcPts val="800"/>
              </a:spcAft>
              <a:buNone/>
            </a:pPr>
            <a:r>
              <a:rPr lang="en-US" sz="130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225-18.6 </a:t>
            </a:r>
            <a:r>
              <a:rPr lang="en-US" sz="1300" b="1" u="none" strike="noStrike"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hlinkClick r:id="rId3"/>
              </a:rPr>
              <a:t>Prohibited signs.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3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The following signs are prohibited within the Village: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3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4" tooltip="§ 120-40.6E"/>
              </a:rPr>
              <a:t>E. </a:t>
            </a:r>
            <a:r>
              <a:rPr lang="en-US" sz="13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Signs placed on a curb, sidewalk, hydrant, utility pole, trees or other objects located on or over any public street unless otherwise permitted. The Village reserves the right to remove any sign placed on public property without notice.</a:t>
            </a:r>
            <a:endParaRPr lang="en-US" sz="1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3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5" tooltip="§ 120-40.6G"/>
              </a:rPr>
              <a:t>G. </a:t>
            </a:r>
            <a:r>
              <a:rPr lang="en-US" sz="13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Signs that flash, blink, rotate, or revolve, or utilize unshielded lighting devices or reflectors to outline or provide the background of a sign.</a:t>
            </a:r>
            <a:endParaRPr lang="en-US" sz="1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3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6" tooltip="§ 120-40.6H"/>
              </a:rPr>
              <a:t>H. </a:t>
            </a:r>
            <a:r>
              <a:rPr lang="en-US" sz="13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Signs that are animated or utilize full motion or video technology.</a:t>
            </a:r>
            <a:endParaRPr lang="en-US" sz="1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3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7" tooltip="§ 120-40.6I"/>
              </a:rPr>
              <a:t>I. </a:t>
            </a:r>
            <a:r>
              <a:rPr lang="en-US" sz="13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Signs that are mounted on wheels or mounted on any structure on wheels.</a:t>
            </a:r>
            <a:endParaRPr lang="en-US" sz="1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3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8" tooltip="§ 120-40.6J"/>
              </a:rPr>
              <a:t>J. </a:t>
            </a:r>
            <a:r>
              <a:rPr lang="en-US" sz="13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Signs with mirrors or any other reflective material.</a:t>
            </a:r>
            <a:endParaRPr lang="en-US" sz="1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3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9" tooltip="§ 120-40.6K"/>
              </a:rPr>
              <a:t>K. </a:t>
            </a:r>
            <a:r>
              <a:rPr lang="en-US" sz="13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Portable signs that are displayed.</a:t>
            </a:r>
            <a:endParaRPr lang="en-US" sz="1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3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10" tooltip="§ 120-40.6L"/>
              </a:rPr>
              <a:t>L. </a:t>
            </a:r>
            <a:r>
              <a:rPr lang="en-US" sz="13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Banners, pennants, or windblown or inflated signs that are permanently displayed.</a:t>
            </a:r>
            <a:endParaRPr lang="en-US" sz="1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3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11" tooltip="§ 120-40.6M"/>
              </a:rPr>
              <a:t>M. </a:t>
            </a:r>
            <a:r>
              <a:rPr lang="en-US" sz="13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Roof signs, obsolete signs, trailer signs and off-premises signs.  </a:t>
            </a:r>
            <a:endParaRPr lang="en-US" sz="1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3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12" tooltip="§ 120-40.6N"/>
              </a:rPr>
              <a:t>N. </a:t>
            </a:r>
            <a:r>
              <a:rPr lang="en-US" sz="13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Signs painted directly on an exterior wall.</a:t>
            </a:r>
            <a:endParaRPr lang="en-US" sz="1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3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13" tooltip="§ 120-40.7C"/>
              </a:rPr>
              <a:t>O. </a:t>
            </a:r>
            <a:r>
              <a:rPr lang="en-US" sz="13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Banners or pennants. For the purposes of this article, banners or pennants shall be not be permitted as permanent or a temporary sign.</a:t>
            </a:r>
            <a:endParaRPr lang="en-US" sz="1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9949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2A180394-A177-968C-3EEB-A900FD230C7C}"/>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F2AA824F-7F20-E399-7D64-886E066F9AC3}"/>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59DF4A92-81C7-203B-9C81-39978F9E9A80}"/>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3" name="TextBox 2">
            <a:extLst>
              <a:ext uri="{FF2B5EF4-FFF2-40B4-BE49-F238E27FC236}">
                <a16:creationId xmlns:a16="http://schemas.microsoft.com/office/drawing/2014/main" id="{611411FC-1235-DF5E-C185-4AE1704EEF94}"/>
              </a:ext>
            </a:extLst>
          </p:cNvPr>
          <p:cNvSpPr txBox="1"/>
          <p:nvPr/>
        </p:nvSpPr>
        <p:spPr>
          <a:xfrm>
            <a:off x="10349" y="768625"/>
            <a:ext cx="9039463" cy="2893100"/>
          </a:xfrm>
          <a:prstGeom prst="rect">
            <a:avLst/>
          </a:prstGeom>
          <a:noFill/>
        </p:spPr>
        <p:txBody>
          <a:bodyPr wrap="square">
            <a:spAutoFit/>
          </a:bodyPr>
          <a:lstStyle/>
          <a:p>
            <a:r>
              <a:rPr lang="en-US" dirty="0">
                <a:highlight>
                  <a:srgbClr val="FFFF00"/>
                </a:highlight>
                <a:hlinkClick r:id="rId3"/>
              </a:rPr>
              <a:t>225-18.8 </a:t>
            </a:r>
            <a:r>
              <a:rPr lang="en-US" b="1" dirty="0">
                <a:highlight>
                  <a:srgbClr val="FFFF00"/>
                </a:highlight>
                <a:hlinkClick r:id="rId3"/>
              </a:rPr>
              <a:t>Temporary sign requirements.</a:t>
            </a:r>
            <a:endParaRPr lang="en-US" dirty="0">
              <a:highlight>
                <a:srgbClr val="FFFF00"/>
              </a:highlight>
            </a:endParaRPr>
          </a:p>
          <a:p>
            <a:r>
              <a:rPr lang="en-US" b="1" dirty="0">
                <a:highlight>
                  <a:srgbClr val="FFFF00"/>
                </a:highlight>
                <a:hlinkClick r:id="rId4" tooltip="§ 120-40.7A"/>
              </a:rPr>
              <a:t>A. </a:t>
            </a:r>
            <a:r>
              <a:rPr lang="en-US" dirty="0">
                <a:highlight>
                  <a:srgbClr val="FFFF00"/>
                </a:highlight>
              </a:rPr>
              <a:t>Permit required. Temporary signs, as defined, shall require the issuance of a sign permit by the Code Enforcement Office. No more than one temporary sign may be permitted per lot or use at any given time. Temporary signs shall be permitted in all zoning districts.</a:t>
            </a:r>
          </a:p>
          <a:p>
            <a:r>
              <a:rPr lang="en-US" dirty="0">
                <a:highlight>
                  <a:srgbClr val="FFFF00"/>
                </a:highlight>
              </a:rPr>
              <a:t> </a:t>
            </a:r>
          </a:p>
          <a:p>
            <a:r>
              <a:rPr lang="en-US" b="1" dirty="0">
                <a:highlight>
                  <a:srgbClr val="FFFF00"/>
                </a:highlight>
                <a:hlinkClick r:id="rId5" tooltip="§ 120-40.7B"/>
              </a:rPr>
              <a:t>B. </a:t>
            </a:r>
            <a:r>
              <a:rPr lang="en-US" dirty="0">
                <a:highlight>
                  <a:srgbClr val="FFFF00"/>
                </a:highlight>
              </a:rPr>
              <a:t>Requirements. Any proposed temporary sign shall conform to the following:</a:t>
            </a:r>
          </a:p>
          <a:p>
            <a:r>
              <a:rPr lang="en-US" b="1" dirty="0">
                <a:highlight>
                  <a:srgbClr val="FFFF00"/>
                </a:highlight>
                <a:hlinkClick r:id="rId6" tooltip="§ 120-40.7B(1)"/>
              </a:rPr>
              <a:t>(1) </a:t>
            </a:r>
            <a:r>
              <a:rPr lang="en-US" dirty="0">
                <a:highlight>
                  <a:srgbClr val="FFFF00"/>
                </a:highlight>
              </a:rPr>
              <a:t>No sign shall be posted on public property except on signs maintained by the Village or other governmental authority.</a:t>
            </a:r>
            <a:r>
              <a:rPr lang="en-US" b="1" dirty="0">
                <a:highlight>
                  <a:srgbClr val="FFFF00"/>
                </a:highlight>
              </a:rPr>
              <a:t> </a:t>
            </a:r>
            <a:endParaRPr lang="en-US" dirty="0">
              <a:highlight>
                <a:srgbClr val="FFFF00"/>
              </a:highlight>
            </a:endParaRPr>
          </a:p>
          <a:p>
            <a:r>
              <a:rPr lang="en-US" b="1" dirty="0">
                <a:highlight>
                  <a:srgbClr val="FFFF00"/>
                </a:highlight>
              </a:rPr>
              <a:t>(2)</a:t>
            </a:r>
            <a:r>
              <a:rPr lang="en-US" dirty="0">
                <a:highlight>
                  <a:srgbClr val="FFFF00"/>
                </a:highlight>
              </a:rPr>
              <a:t> Temporary signs of charitable and nonprofit organizations. Temporary signs erected or maintained by charitable and nonprofit organizations may be permitted by the Code Enforcement Official upon direction of the Planning Board. The applicant must specify the number of signs to be erected, the size of the sign or signs, and the proposed location of the sign or signs. Any temporary sign shall be removed within 30 days. There shall be no fee for a permit for a temporary sign.</a:t>
            </a:r>
          </a:p>
        </p:txBody>
      </p:sp>
    </p:spTree>
    <p:extLst>
      <p:ext uri="{BB962C8B-B14F-4D97-AF65-F5344CB8AC3E}">
        <p14:creationId xmlns:p14="http://schemas.microsoft.com/office/powerpoint/2010/main" val="3024235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F96D5701-E16D-24F3-221A-C75747EF01E0}"/>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CB18C6E1-E177-D3CC-0685-1444AD1E7BC0}"/>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C2AD500C-BBD3-4473-384E-1A443BD85AC0}"/>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graphicFrame>
        <p:nvGraphicFramePr>
          <p:cNvPr id="6" name="Table 5">
            <a:extLst>
              <a:ext uri="{FF2B5EF4-FFF2-40B4-BE49-F238E27FC236}">
                <a16:creationId xmlns:a16="http://schemas.microsoft.com/office/drawing/2014/main" id="{A1A1E38F-8C41-AED9-9405-107EC5B18AA7}"/>
              </a:ext>
            </a:extLst>
          </p:cNvPr>
          <p:cNvGraphicFramePr>
            <a:graphicFrameLocks noGrp="1"/>
          </p:cNvGraphicFramePr>
          <p:nvPr>
            <p:extLst>
              <p:ext uri="{D42A27DB-BD31-4B8C-83A1-F6EECF244321}">
                <p14:modId xmlns:p14="http://schemas.microsoft.com/office/powerpoint/2010/main" val="2317265266"/>
              </p:ext>
            </p:extLst>
          </p:nvPr>
        </p:nvGraphicFramePr>
        <p:xfrm>
          <a:off x="590013" y="1528575"/>
          <a:ext cx="7956124" cy="3340100"/>
        </p:xfrm>
        <a:graphic>
          <a:graphicData uri="http://schemas.openxmlformats.org/drawingml/2006/table">
            <a:tbl>
              <a:tblPr firstRow="1" firstCol="1" bandRow="1">
                <a:tableStyleId>{01283DBC-B983-4FBD-BC57-70C2CCF060CE}</a:tableStyleId>
              </a:tblPr>
              <a:tblGrid>
                <a:gridCol w="1105017">
                  <a:extLst>
                    <a:ext uri="{9D8B030D-6E8A-4147-A177-3AD203B41FA5}">
                      <a16:colId xmlns:a16="http://schemas.microsoft.com/office/drawing/2014/main" val="542569477"/>
                    </a:ext>
                  </a:extLst>
                </a:gridCol>
                <a:gridCol w="1219939">
                  <a:extLst>
                    <a:ext uri="{9D8B030D-6E8A-4147-A177-3AD203B41FA5}">
                      <a16:colId xmlns:a16="http://schemas.microsoft.com/office/drawing/2014/main" val="2063918808"/>
                    </a:ext>
                  </a:extLst>
                </a:gridCol>
                <a:gridCol w="1007776">
                  <a:extLst>
                    <a:ext uri="{9D8B030D-6E8A-4147-A177-3AD203B41FA5}">
                      <a16:colId xmlns:a16="http://schemas.microsoft.com/office/drawing/2014/main" val="755887728"/>
                    </a:ext>
                  </a:extLst>
                </a:gridCol>
                <a:gridCol w="954735">
                  <a:extLst>
                    <a:ext uri="{9D8B030D-6E8A-4147-A177-3AD203B41FA5}">
                      <a16:colId xmlns:a16="http://schemas.microsoft.com/office/drawing/2014/main" val="1101707102"/>
                    </a:ext>
                  </a:extLst>
                </a:gridCol>
                <a:gridCol w="3668657">
                  <a:extLst>
                    <a:ext uri="{9D8B030D-6E8A-4147-A177-3AD203B41FA5}">
                      <a16:colId xmlns:a16="http://schemas.microsoft.com/office/drawing/2014/main" val="3937988189"/>
                    </a:ext>
                  </a:extLst>
                </a:gridCol>
              </a:tblGrid>
              <a:tr h="583449">
                <a:tc gridSpan="5">
                  <a:txBody>
                    <a:bodyPr/>
                    <a:lstStyle/>
                    <a:p>
                      <a:pPr marL="0" marR="0">
                        <a:lnSpc>
                          <a:spcPct val="107000"/>
                        </a:lnSpc>
                        <a:spcBef>
                          <a:spcPts val="75"/>
                        </a:spcBef>
                        <a:spcAft>
                          <a:spcPts val="75"/>
                        </a:spcAft>
                        <a:buNone/>
                      </a:pPr>
                      <a:r>
                        <a:rPr lang="en-US" sz="1000" dirty="0">
                          <a:effectLst/>
                        </a:rPr>
                        <a:t>Ground Sign: A sign not attached to any building or structure, which may be supported by one or two</a:t>
                      </a:r>
                    </a:p>
                    <a:p>
                      <a:pPr marL="0" marR="0">
                        <a:lnSpc>
                          <a:spcPct val="107000"/>
                        </a:lnSpc>
                        <a:spcBef>
                          <a:spcPts val="75"/>
                        </a:spcBef>
                        <a:spcAft>
                          <a:spcPts val="75"/>
                        </a:spcAft>
                        <a:buNone/>
                      </a:pPr>
                      <a:r>
                        <a:rPr lang="en-US" sz="1000" dirty="0">
                          <a:effectLst/>
                        </a:rPr>
                        <a:t> columns or posts provided the distance between the ground and bottommost edge of the sign is no </a:t>
                      </a:r>
                    </a:p>
                    <a:p>
                      <a:pPr marL="0" marR="0">
                        <a:lnSpc>
                          <a:spcPct val="107000"/>
                        </a:lnSpc>
                        <a:spcBef>
                          <a:spcPts val="75"/>
                        </a:spcBef>
                        <a:spcAft>
                          <a:spcPts val="75"/>
                        </a:spcAft>
                        <a:buNone/>
                      </a:pPr>
                      <a:r>
                        <a:rPr lang="en-US" sz="1000" dirty="0">
                          <a:effectLst/>
                        </a:rPr>
                        <a:t>greater than three feet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917157"/>
                  </a:ext>
                </a:extLst>
              </a:tr>
              <a:tr h="369813">
                <a:tc>
                  <a:txBody>
                    <a:bodyPr/>
                    <a:lstStyle/>
                    <a:p>
                      <a:pPr marL="0" marR="0">
                        <a:lnSpc>
                          <a:spcPct val="107000"/>
                        </a:lnSpc>
                        <a:spcBef>
                          <a:spcPts val="75"/>
                        </a:spcBef>
                        <a:spcAft>
                          <a:spcPts val="75"/>
                        </a:spcAft>
                        <a:buNone/>
                      </a:pPr>
                      <a:r>
                        <a:rPr lang="en-US" sz="1000">
                          <a:effectLst/>
                        </a:rPr>
                        <a:t>Zone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nchor="b"/>
                </a:tc>
                <a:tc>
                  <a:txBody>
                    <a:bodyPr/>
                    <a:lstStyle/>
                    <a:p>
                      <a:pPr marL="0" marR="0">
                        <a:lnSpc>
                          <a:spcPct val="107000"/>
                        </a:lnSpc>
                        <a:spcBef>
                          <a:spcPts val="75"/>
                        </a:spcBef>
                        <a:spcAft>
                          <a:spcPts val="75"/>
                        </a:spcAft>
                        <a:buNone/>
                      </a:pPr>
                      <a:r>
                        <a:rPr lang="en-US" sz="1000">
                          <a:effectLst/>
                        </a:rPr>
                        <a:t>Residential Districts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nchor="b"/>
                </a:tc>
                <a:tc>
                  <a:txBody>
                    <a:bodyPr/>
                    <a:lstStyle/>
                    <a:p>
                      <a:pPr marL="0" marR="0">
                        <a:lnSpc>
                          <a:spcPct val="107000"/>
                        </a:lnSpc>
                        <a:spcBef>
                          <a:spcPts val="75"/>
                        </a:spcBef>
                        <a:spcAft>
                          <a:spcPts val="75"/>
                        </a:spcAft>
                        <a:buNone/>
                      </a:pPr>
                      <a:r>
                        <a:rPr lang="en-US" sz="1000">
                          <a:effectLst/>
                        </a:rPr>
                        <a:t>Commercial Districts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nchor="b"/>
                </a:tc>
                <a:tc>
                  <a:txBody>
                    <a:bodyPr/>
                    <a:lstStyle/>
                    <a:p>
                      <a:pPr marL="0" marR="0">
                        <a:lnSpc>
                          <a:spcPct val="107000"/>
                        </a:lnSpc>
                        <a:spcBef>
                          <a:spcPts val="75"/>
                        </a:spcBef>
                        <a:spcAft>
                          <a:spcPts val="75"/>
                        </a:spcAft>
                        <a:buNone/>
                      </a:pPr>
                      <a:r>
                        <a:rPr lang="en-US" sz="1000">
                          <a:effectLst/>
                        </a:rPr>
                        <a:t>Industrial Districts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nchor="b"/>
                </a:tc>
                <a:tc>
                  <a:txBody>
                    <a:bodyPr/>
                    <a:lstStyle/>
                    <a:p>
                      <a:pPr marL="0" marR="0">
                        <a:lnSpc>
                          <a:spcPct val="107000"/>
                        </a:lnSpc>
                        <a:spcBef>
                          <a:spcPts val="75"/>
                        </a:spcBef>
                        <a:spcAft>
                          <a:spcPts val="75"/>
                        </a:spcAft>
                        <a:buNone/>
                      </a:pPr>
                      <a:r>
                        <a:rPr lang="en-US" sz="1000">
                          <a:effectLst/>
                        </a:rPr>
                        <a:t>N &amp; S Buffalo Corridor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nchor="b"/>
                </a:tc>
                <a:extLst>
                  <a:ext uri="{0D108BD9-81ED-4DB2-BD59-A6C34878D82A}">
                    <a16:rowId xmlns:a16="http://schemas.microsoft.com/office/drawing/2014/main" val="3401298878"/>
                  </a:ext>
                </a:extLst>
              </a:tr>
              <a:tr h="203323">
                <a:tc>
                  <a:txBody>
                    <a:bodyPr/>
                    <a:lstStyle/>
                    <a:p>
                      <a:pPr marL="0" marR="0">
                        <a:lnSpc>
                          <a:spcPct val="107000"/>
                        </a:lnSpc>
                        <a:spcBef>
                          <a:spcPts val="75"/>
                        </a:spcBef>
                        <a:spcAft>
                          <a:spcPts val="75"/>
                        </a:spcAft>
                        <a:buNone/>
                      </a:pPr>
                      <a:r>
                        <a:rPr lang="en-US" sz="1000">
                          <a:effectLst/>
                        </a:rPr>
                        <a:t>Maximum No.</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1 per lot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1 per lot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1 per lot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1 per lot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extLst>
                  <a:ext uri="{0D108BD9-81ED-4DB2-BD59-A6C34878D82A}">
                    <a16:rowId xmlns:a16="http://schemas.microsoft.com/office/drawing/2014/main" val="4121418892"/>
                  </a:ext>
                </a:extLst>
              </a:tr>
              <a:tr h="583449">
                <a:tc>
                  <a:txBody>
                    <a:bodyPr/>
                    <a:lstStyle/>
                    <a:p>
                      <a:pPr marL="0" marR="0">
                        <a:lnSpc>
                          <a:spcPct val="107000"/>
                        </a:lnSpc>
                        <a:spcBef>
                          <a:spcPts val="75"/>
                        </a:spcBef>
                        <a:spcAft>
                          <a:spcPts val="75"/>
                        </a:spcAft>
                        <a:buNone/>
                      </a:pPr>
                      <a:r>
                        <a:rPr lang="en-US" sz="1000">
                          <a:effectLst/>
                        </a:rPr>
                        <a:t>Maximum Area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6 square feet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32 square feet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32 square feet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32 square feet with </a:t>
                      </a:r>
                    </a:p>
                    <a:p>
                      <a:pPr marL="0" marR="0">
                        <a:lnSpc>
                          <a:spcPct val="107000"/>
                        </a:lnSpc>
                        <a:spcBef>
                          <a:spcPts val="75"/>
                        </a:spcBef>
                        <a:spcAft>
                          <a:spcPts val="75"/>
                        </a:spcAft>
                        <a:buNone/>
                      </a:pPr>
                      <a:r>
                        <a:rPr lang="en-US" sz="1000">
                          <a:effectLst/>
                        </a:rPr>
                        <a:t>10-foot setback;</a:t>
                      </a:r>
                    </a:p>
                    <a:p>
                      <a:pPr marL="0" marR="0">
                        <a:lnSpc>
                          <a:spcPct val="107000"/>
                        </a:lnSpc>
                        <a:spcBef>
                          <a:spcPts val="75"/>
                        </a:spcBef>
                        <a:spcAft>
                          <a:spcPts val="75"/>
                        </a:spcAft>
                        <a:buNone/>
                      </a:pPr>
                      <a:r>
                        <a:rPr lang="en-US" sz="1000">
                          <a:effectLst/>
                        </a:rPr>
                        <a:t> OR 24 square feet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extLst>
                  <a:ext uri="{0D108BD9-81ED-4DB2-BD59-A6C34878D82A}">
                    <a16:rowId xmlns:a16="http://schemas.microsoft.com/office/drawing/2014/main" val="2763646213"/>
                  </a:ext>
                </a:extLst>
              </a:tr>
              <a:tr h="203323">
                <a:tc>
                  <a:txBody>
                    <a:bodyPr/>
                    <a:lstStyle/>
                    <a:p>
                      <a:pPr marL="0" marR="0">
                        <a:lnSpc>
                          <a:spcPct val="107000"/>
                        </a:lnSpc>
                        <a:spcBef>
                          <a:spcPts val="75"/>
                        </a:spcBef>
                        <a:spcAft>
                          <a:spcPts val="75"/>
                        </a:spcAft>
                        <a:buNone/>
                      </a:pPr>
                      <a:r>
                        <a:rPr lang="en-US" sz="1000">
                          <a:effectLst/>
                        </a:rPr>
                        <a:t>Maximum Height</a:t>
                      </a:r>
                      <a:r>
                        <a:rPr lang="en-US" sz="1000" baseline="30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3 feet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15 feet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15 feet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15 feet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extLst>
                  <a:ext uri="{0D108BD9-81ED-4DB2-BD59-A6C34878D82A}">
                    <a16:rowId xmlns:a16="http://schemas.microsoft.com/office/drawing/2014/main" val="1987125474"/>
                  </a:ext>
                </a:extLst>
              </a:tr>
              <a:tr h="393387">
                <a:tc>
                  <a:txBody>
                    <a:bodyPr/>
                    <a:lstStyle/>
                    <a:p>
                      <a:pPr marL="0" marR="0">
                        <a:lnSpc>
                          <a:spcPct val="107000"/>
                        </a:lnSpc>
                        <a:spcBef>
                          <a:spcPts val="75"/>
                        </a:spcBef>
                        <a:spcAft>
                          <a:spcPts val="75"/>
                        </a:spcAft>
                        <a:buNone/>
                      </a:pPr>
                      <a:r>
                        <a:rPr lang="en-US" sz="1000">
                          <a:effectLst/>
                        </a:rPr>
                        <a:t>Minimum Setback</a:t>
                      </a:r>
                      <a:r>
                        <a:rPr lang="en-US" sz="1000" baseline="300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5 feet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10 feet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10 feet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0 feet; </a:t>
                      </a:r>
                    </a:p>
                    <a:p>
                      <a:pPr marL="0" marR="0">
                        <a:lnSpc>
                          <a:spcPct val="107000"/>
                        </a:lnSpc>
                        <a:spcBef>
                          <a:spcPts val="75"/>
                        </a:spcBef>
                        <a:spcAft>
                          <a:spcPts val="75"/>
                        </a:spcAft>
                        <a:buNone/>
                      </a:pPr>
                      <a:r>
                        <a:rPr lang="en-US" sz="1000">
                          <a:effectLst/>
                        </a:rPr>
                        <a:t>10 feet for larger sign area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extLst>
                  <a:ext uri="{0D108BD9-81ED-4DB2-BD59-A6C34878D82A}">
                    <a16:rowId xmlns:a16="http://schemas.microsoft.com/office/drawing/2014/main" val="414019729"/>
                  </a:ext>
                </a:extLst>
              </a:tr>
              <a:tr h="203323">
                <a:tc>
                  <a:txBody>
                    <a:bodyPr/>
                    <a:lstStyle/>
                    <a:p>
                      <a:pPr marL="0" marR="0">
                        <a:lnSpc>
                          <a:spcPct val="107000"/>
                        </a:lnSpc>
                        <a:spcBef>
                          <a:spcPts val="75"/>
                        </a:spcBef>
                        <a:spcAft>
                          <a:spcPts val="75"/>
                        </a:spcAft>
                        <a:buNone/>
                      </a:pPr>
                      <a:r>
                        <a:rPr lang="en-US" sz="1000">
                          <a:effectLst/>
                        </a:rPr>
                        <a:t>Illumination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Not Permitted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Permitted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Permitted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a:txBody>
                    <a:bodyPr/>
                    <a:lstStyle/>
                    <a:p>
                      <a:pPr marL="0" marR="0">
                        <a:lnSpc>
                          <a:spcPct val="107000"/>
                        </a:lnSpc>
                        <a:spcBef>
                          <a:spcPts val="75"/>
                        </a:spcBef>
                        <a:spcAft>
                          <a:spcPts val="75"/>
                        </a:spcAft>
                        <a:buNone/>
                      </a:pPr>
                      <a:r>
                        <a:rPr lang="en-US" sz="1000">
                          <a:effectLst/>
                        </a:rPr>
                        <a:t>Permitted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extLst>
                  <a:ext uri="{0D108BD9-81ED-4DB2-BD59-A6C34878D82A}">
                    <a16:rowId xmlns:a16="http://schemas.microsoft.com/office/drawing/2014/main" val="1040004709"/>
                  </a:ext>
                </a:extLst>
              </a:tr>
              <a:tr h="203323">
                <a:tc gridSpan="5">
                  <a:txBody>
                    <a:bodyPr/>
                    <a:lstStyle/>
                    <a:p>
                      <a:pPr marL="0" marR="0">
                        <a:lnSpc>
                          <a:spcPct val="107000"/>
                        </a:lnSpc>
                        <a:spcBef>
                          <a:spcPts val="75"/>
                        </a:spcBef>
                        <a:spcAft>
                          <a:spcPts val="75"/>
                        </a:spcAft>
                        <a:buNone/>
                      </a:pPr>
                      <a:r>
                        <a:rPr lang="en-US" sz="1000">
                          <a:effectLst/>
                        </a:rPr>
                        <a:t>NOTES: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3275587"/>
                  </a:ext>
                </a:extLst>
              </a:tr>
              <a:tr h="393387">
                <a:tc>
                  <a:txBody>
                    <a:bodyPr/>
                    <a:lstStyle/>
                    <a:p>
                      <a:pPr marL="0" marR="0">
                        <a:lnSpc>
                          <a:spcPct val="107000"/>
                        </a:lnSpc>
                        <a:spcBef>
                          <a:spcPts val="75"/>
                        </a:spcBef>
                        <a:spcAft>
                          <a:spcPts val="75"/>
                        </a:spcAft>
                        <a:buNone/>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gridSpan="4">
                  <a:txBody>
                    <a:bodyPr/>
                    <a:lstStyle/>
                    <a:p>
                      <a:pPr marL="0" marR="0">
                        <a:lnSpc>
                          <a:spcPct val="107000"/>
                        </a:lnSpc>
                        <a:spcBef>
                          <a:spcPts val="75"/>
                        </a:spcBef>
                        <a:spcAft>
                          <a:spcPts val="75"/>
                        </a:spcAft>
                        <a:buNone/>
                      </a:pPr>
                      <a:r>
                        <a:rPr lang="en-US" sz="1000">
                          <a:effectLst/>
                        </a:rPr>
                        <a:t>Measured from the elevation of the ground at the center of the sign to the topmost edge </a:t>
                      </a:r>
                    </a:p>
                    <a:p>
                      <a:pPr marL="0" marR="0">
                        <a:lnSpc>
                          <a:spcPct val="107000"/>
                        </a:lnSpc>
                        <a:spcBef>
                          <a:spcPts val="75"/>
                        </a:spcBef>
                        <a:spcAft>
                          <a:spcPts val="75"/>
                        </a:spcAft>
                        <a:buNone/>
                      </a:pPr>
                      <a:r>
                        <a:rPr lang="en-US" sz="1000">
                          <a:effectLst/>
                        </a:rPr>
                        <a:t>of the sign.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94902324"/>
                  </a:ext>
                </a:extLst>
              </a:tr>
              <a:tr h="203323">
                <a:tc>
                  <a:txBody>
                    <a:bodyPr/>
                    <a:lstStyle/>
                    <a:p>
                      <a:pPr marL="0" marR="0">
                        <a:lnSpc>
                          <a:spcPct val="107000"/>
                        </a:lnSpc>
                        <a:spcBef>
                          <a:spcPts val="75"/>
                        </a:spcBef>
                        <a:spcAft>
                          <a:spcPts val="75"/>
                        </a:spcAft>
                        <a:buNone/>
                      </a:pPr>
                      <a:r>
                        <a:rPr lang="en-US" sz="10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gridSpan="4">
                  <a:txBody>
                    <a:bodyPr/>
                    <a:lstStyle/>
                    <a:p>
                      <a:pPr marL="0" marR="0">
                        <a:lnSpc>
                          <a:spcPct val="107000"/>
                        </a:lnSpc>
                        <a:spcBef>
                          <a:spcPts val="75"/>
                        </a:spcBef>
                        <a:spcAft>
                          <a:spcPts val="75"/>
                        </a:spcAft>
                        <a:buNone/>
                      </a:pPr>
                      <a:r>
                        <a:rPr lang="en-US" sz="1000" dirty="0">
                          <a:effectLst/>
                        </a:rPr>
                        <a:t>Measured from the nearest edge of the sign to the front or side lot line.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5361" marR="35361" marT="8840" marB="3536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5986713"/>
                  </a:ext>
                </a:extLst>
              </a:tr>
            </a:tbl>
          </a:graphicData>
        </a:graphic>
      </p:graphicFrame>
      <p:sp>
        <p:nvSpPr>
          <p:cNvPr id="7" name="Rectangle 3">
            <a:extLst>
              <a:ext uri="{FF2B5EF4-FFF2-40B4-BE49-F238E27FC236}">
                <a16:creationId xmlns:a16="http://schemas.microsoft.com/office/drawing/2014/main" id="{E4010DC2-2E4E-307C-DC78-4308525DFC6A}"/>
              </a:ext>
            </a:extLst>
          </p:cNvPr>
          <p:cNvSpPr>
            <a:spLocks noChangeArrowheads="1"/>
          </p:cNvSpPr>
          <p:nvPr/>
        </p:nvSpPr>
        <p:spPr bwMode="auto">
          <a:xfrm>
            <a:off x="468900" y="836905"/>
            <a:ext cx="91941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Calibri" panose="020F0502020204030204" pitchFamily="34" charset="0"/>
                <a:hlinkClick r:id="rId3" tooltip="§ 120-40.12A"/>
              </a:rPr>
              <a:t>A. </a:t>
            </a:r>
            <a:r>
              <a:rPr kumimoji="0" lang="en-US" altLang="en-US" sz="1100"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Ground signs.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81156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4C92374B-6293-0D81-ED01-5C9F6B3930D0}"/>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7FCD6A5F-01F1-3DBF-A42D-6164C7695B74}"/>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E317E3F5-2F68-4B0C-0A35-DEB77FEE01AA}"/>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pic>
        <p:nvPicPr>
          <p:cNvPr id="2" name="Picture 1">
            <a:hlinkClick r:id="rId3" tgtFrame="&quot;_blank&quot;"/>
            <a:extLst>
              <a:ext uri="{FF2B5EF4-FFF2-40B4-BE49-F238E27FC236}">
                <a16:creationId xmlns:a16="http://schemas.microsoft.com/office/drawing/2014/main" id="{890C309D-C04F-DBE2-2760-A08759270C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50" y="818401"/>
            <a:ext cx="4493866" cy="2148494"/>
          </a:xfrm>
          <a:prstGeom prst="rect">
            <a:avLst/>
          </a:prstGeom>
          <a:noFill/>
          <a:ln>
            <a:noFill/>
          </a:ln>
        </p:spPr>
      </p:pic>
      <p:pic>
        <p:nvPicPr>
          <p:cNvPr id="3" name="Picture 2">
            <a:hlinkClick r:id="rId5" tgtFrame="&quot;_blank&quot;"/>
            <a:extLst>
              <a:ext uri="{FF2B5EF4-FFF2-40B4-BE49-F238E27FC236}">
                <a16:creationId xmlns:a16="http://schemas.microsoft.com/office/drawing/2014/main" id="{300695B2-E966-4B72-A69A-318E09A6891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37875" y="1630238"/>
            <a:ext cx="4295775" cy="2065020"/>
          </a:xfrm>
          <a:prstGeom prst="rect">
            <a:avLst/>
          </a:prstGeom>
          <a:noFill/>
          <a:ln>
            <a:noFill/>
          </a:ln>
        </p:spPr>
      </p:pic>
      <p:pic>
        <p:nvPicPr>
          <p:cNvPr id="4" name="Picture 3">
            <a:hlinkClick r:id="rId7" tgtFrame="&quot;_blank&quot;"/>
            <a:extLst>
              <a:ext uri="{FF2B5EF4-FFF2-40B4-BE49-F238E27FC236}">
                <a16:creationId xmlns:a16="http://schemas.microsoft.com/office/drawing/2014/main" id="{69763D8D-8BE0-544D-B219-EDD6DCD617B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3454" y="3240455"/>
            <a:ext cx="3889375" cy="1692275"/>
          </a:xfrm>
          <a:prstGeom prst="rect">
            <a:avLst/>
          </a:prstGeom>
          <a:noFill/>
          <a:ln>
            <a:noFill/>
          </a:ln>
        </p:spPr>
      </p:pic>
      <p:sp>
        <p:nvSpPr>
          <p:cNvPr id="5" name="Text Box 2">
            <a:extLst>
              <a:ext uri="{FF2B5EF4-FFF2-40B4-BE49-F238E27FC236}">
                <a16:creationId xmlns:a16="http://schemas.microsoft.com/office/drawing/2014/main" id="{7FA24B5F-2FDD-2610-40EE-63585D9DFA25}"/>
              </a:ext>
            </a:extLst>
          </p:cNvPr>
          <p:cNvSpPr txBox="1">
            <a:spLocks noChangeArrowheads="1"/>
          </p:cNvSpPr>
          <p:nvPr/>
        </p:nvSpPr>
        <p:spPr bwMode="auto">
          <a:xfrm>
            <a:off x="853454" y="3296657"/>
            <a:ext cx="1982159" cy="262255"/>
          </a:xfrm>
          <a:prstGeom prst="rect">
            <a:avLst/>
          </a:prstGeom>
          <a:solidFill>
            <a:schemeClr val="accent5">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Aft>
                <a:spcPts val="800"/>
              </a:spcAft>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To Be Avoided</a:t>
            </a:r>
          </a:p>
        </p:txBody>
      </p:sp>
      <p:sp>
        <p:nvSpPr>
          <p:cNvPr id="6" name="Text Box 2">
            <a:extLst>
              <a:ext uri="{FF2B5EF4-FFF2-40B4-BE49-F238E27FC236}">
                <a16:creationId xmlns:a16="http://schemas.microsoft.com/office/drawing/2014/main" id="{8A25FCC8-321F-E899-E928-0FCB7BA01369}"/>
              </a:ext>
            </a:extLst>
          </p:cNvPr>
          <p:cNvSpPr txBox="1">
            <a:spLocks noChangeArrowheads="1"/>
          </p:cNvSpPr>
          <p:nvPr/>
        </p:nvSpPr>
        <p:spPr bwMode="auto">
          <a:xfrm>
            <a:off x="2835613" y="3296657"/>
            <a:ext cx="1862685" cy="262255"/>
          </a:xfrm>
          <a:prstGeom prst="rect">
            <a:avLst/>
          </a:prstGeom>
          <a:solidFill>
            <a:schemeClr val="accent5">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Aft>
                <a:spcPts val="800"/>
              </a:spcAft>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To Be Encouraged</a:t>
            </a:r>
          </a:p>
        </p:txBody>
      </p:sp>
    </p:spTree>
    <p:extLst>
      <p:ext uri="{BB962C8B-B14F-4D97-AF65-F5344CB8AC3E}">
        <p14:creationId xmlns:p14="http://schemas.microsoft.com/office/powerpoint/2010/main" val="1825506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39E455F3-575F-09E0-0164-87AFAA0A1970}"/>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B839AC17-A2D5-AF60-0FF7-E973F89726EC}"/>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616A6D52-E556-DB24-CB4A-55909CDEBDDF}"/>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3" name="TextBox 2">
            <a:extLst>
              <a:ext uri="{FF2B5EF4-FFF2-40B4-BE49-F238E27FC236}">
                <a16:creationId xmlns:a16="http://schemas.microsoft.com/office/drawing/2014/main" id="{3BC5A52B-FF97-4E6F-C462-078ACDAEC729}"/>
              </a:ext>
            </a:extLst>
          </p:cNvPr>
          <p:cNvSpPr txBox="1"/>
          <p:nvPr/>
        </p:nvSpPr>
        <p:spPr>
          <a:xfrm>
            <a:off x="1091001" y="879080"/>
            <a:ext cx="4677960" cy="461665"/>
          </a:xfrm>
          <a:prstGeom prst="rect">
            <a:avLst/>
          </a:prstGeom>
          <a:noFill/>
        </p:spPr>
        <p:txBody>
          <a:bodyPr wrap="square" rtlCol="0">
            <a:spAutoFit/>
          </a:bodyPr>
          <a:lstStyle/>
          <a:p>
            <a:r>
              <a:rPr lang="en-US" sz="2400" dirty="0"/>
              <a:t>Off Street Parking</a:t>
            </a:r>
          </a:p>
        </p:txBody>
      </p:sp>
      <p:pic>
        <p:nvPicPr>
          <p:cNvPr id="4" name="Picture 3">
            <a:hlinkClick r:id="rId3" tgtFrame="&quot;_blank&quot;"/>
            <a:extLst>
              <a:ext uri="{FF2B5EF4-FFF2-40B4-BE49-F238E27FC236}">
                <a16:creationId xmlns:a16="http://schemas.microsoft.com/office/drawing/2014/main" id="{A62D0D7E-E4F1-5831-8F4E-28A02ACDE6D8}"/>
              </a:ext>
            </a:extLst>
          </p:cNvPr>
          <p:cNvPicPr>
            <a:picLocks noChangeAspect="1"/>
          </p:cNvPicPr>
          <p:nvPr/>
        </p:nvPicPr>
        <p:blipFill rotWithShape="1">
          <a:blip r:embed="rId4">
            <a:extLst>
              <a:ext uri="{28A0092B-C50C-407E-A947-70E740481C1C}">
                <a14:useLocalDpi xmlns:a14="http://schemas.microsoft.com/office/drawing/2010/main" val="0"/>
              </a:ext>
            </a:extLst>
          </a:blip>
          <a:srcRect b="5341"/>
          <a:stretch>
            <a:fillRect/>
          </a:stretch>
        </p:blipFill>
        <p:spPr bwMode="auto">
          <a:xfrm>
            <a:off x="321858" y="1560861"/>
            <a:ext cx="2817713" cy="3221747"/>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87AADCEB-EB67-9DDF-4C10-36FFF01F520C}"/>
              </a:ext>
            </a:extLst>
          </p:cNvPr>
          <p:cNvSpPr txBox="1"/>
          <p:nvPr/>
        </p:nvSpPr>
        <p:spPr>
          <a:xfrm>
            <a:off x="4042197" y="831985"/>
            <a:ext cx="5058634" cy="4283288"/>
          </a:xfrm>
          <a:prstGeom prst="rect">
            <a:avLst/>
          </a:prstGeom>
          <a:noFill/>
        </p:spPr>
        <p:txBody>
          <a:bodyPr wrap="square">
            <a:spAutoFit/>
          </a:bodyPr>
          <a:lstStyle/>
          <a:p>
            <a:pPr marL="0" marR="0">
              <a:lnSpc>
                <a:spcPct val="107000"/>
              </a:lnSpc>
              <a:spcAft>
                <a:spcPts val="800"/>
              </a:spcAft>
              <a:buNone/>
            </a:pPr>
            <a:r>
              <a:rPr lang="en-US" sz="14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5" tooltip="§ 120-67F"/>
              </a:rPr>
              <a:t>F. </a:t>
            </a:r>
            <a:r>
              <a:rPr lang="en-US" sz="14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Shared parking.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4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6" tooltip="§ 120-67F(1)"/>
              </a:rPr>
              <a:t>(1) </a:t>
            </a:r>
            <a:r>
              <a:rPr lang="en-US" sz="14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Shared parking is encouraged to promote efficient use of land and resources by allowing users to share off-street parking facilities for uses located within close proximity to one another with different peak parking demands or different operating hours (see Figure 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4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7" tooltip="§ 120-67F(2)"/>
              </a:rPr>
              <a:t>(2) </a:t>
            </a:r>
            <a:r>
              <a:rPr lang="en-US" sz="14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The Planning Board may approve shared use of parking facilities located on the same property or on separate properties if, in the opinion of the Planning Board: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4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8" tooltip="§ 120-67F(2)(a)"/>
              </a:rPr>
              <a:t>(a) </a:t>
            </a:r>
            <a:r>
              <a:rPr lang="en-US" sz="14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A convenient pedestrian connection between the properties exists;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4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9" tooltip="§ 120-67F(2)(b)"/>
              </a:rPr>
              <a:t>(b) </a:t>
            </a:r>
            <a:r>
              <a:rPr lang="en-US" sz="14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The properties are within 500 feet of each other on the same side of the street or within 250 feet of each other on opposite sides of the street; and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buNone/>
            </a:pPr>
            <a:r>
              <a:rPr lang="en-US" sz="1400" b="1" u="none" strike="noStrike"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hlinkClick r:id="rId10" tooltip="§ 120-67F(2)(c)"/>
              </a:rPr>
              <a:t>(c) </a:t>
            </a:r>
            <a:r>
              <a:rPr lang="en-US" sz="1400" dirty="0">
                <a:solidFill>
                  <a:srgbClr val="333333"/>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The availability of parking for all affected properties is indicated by approved directional signs.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76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2487232F-933B-17FA-3887-ABF28C53BD51}"/>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1947230D-F0D8-D85D-7772-84F0E57DA55C}"/>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68F8B09B-0FBF-0C13-5256-E07E46987415}"/>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5" name="TextBox 4">
            <a:extLst>
              <a:ext uri="{FF2B5EF4-FFF2-40B4-BE49-F238E27FC236}">
                <a16:creationId xmlns:a16="http://schemas.microsoft.com/office/drawing/2014/main" id="{7F080DE5-D66D-4806-9478-24887314276B}"/>
              </a:ext>
            </a:extLst>
          </p:cNvPr>
          <p:cNvSpPr txBox="1"/>
          <p:nvPr/>
        </p:nvSpPr>
        <p:spPr>
          <a:xfrm>
            <a:off x="1528577" y="850300"/>
            <a:ext cx="7148412" cy="470000"/>
          </a:xfrm>
          <a:prstGeom prst="rect">
            <a:avLst/>
          </a:prstGeom>
          <a:noFill/>
        </p:spPr>
        <p:txBody>
          <a:bodyPr wrap="square">
            <a:spAutoFit/>
          </a:bodyPr>
          <a:lstStyle/>
          <a:p>
            <a:pPr marL="0" marR="0">
              <a:lnSpc>
                <a:spcPct val="107000"/>
              </a:lnSpc>
              <a:spcAft>
                <a:spcPts val="800"/>
              </a:spcAft>
              <a:buNone/>
            </a:pPr>
            <a:r>
              <a:rPr lang="en-US" sz="2400" b="1" u="none" strike="noStrike" kern="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hlinkClick r:id="rId3"/>
              </a:rPr>
              <a:t>Nonresidential Design Standards and Guidelines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4" tgtFrame="&quot;_blank&quot;"/>
            <a:extLst>
              <a:ext uri="{FF2B5EF4-FFF2-40B4-BE49-F238E27FC236}">
                <a16:creationId xmlns:a16="http://schemas.microsoft.com/office/drawing/2014/main" id="{901CFAE2-8B3F-700A-2E17-491ED55C8A4B}"/>
              </a:ext>
            </a:extLst>
          </p:cNvPr>
          <p:cNvPicPr>
            <a:picLocks noChangeAspect="1"/>
          </p:cNvPicPr>
          <p:nvPr/>
        </p:nvPicPr>
        <p:blipFill rotWithShape="1">
          <a:blip r:embed="rId5">
            <a:extLst>
              <a:ext uri="{28A0092B-C50C-407E-A947-70E740481C1C}">
                <a14:useLocalDpi xmlns:a14="http://schemas.microsoft.com/office/drawing/2010/main" val="0"/>
              </a:ext>
            </a:extLst>
          </a:blip>
          <a:srcRect b="28297"/>
          <a:stretch/>
        </p:blipFill>
        <p:spPr bwMode="auto">
          <a:xfrm>
            <a:off x="4620990" y="2209787"/>
            <a:ext cx="3663315" cy="2128520"/>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D96D3D1C-D317-7500-341B-30DC95C48595}"/>
              </a:ext>
            </a:extLst>
          </p:cNvPr>
          <p:cNvPicPr>
            <a:picLocks noChangeAspect="1"/>
          </p:cNvPicPr>
          <p:nvPr/>
        </p:nvPicPr>
        <p:blipFill>
          <a:blip r:embed="rId6"/>
          <a:srcRect t="24347"/>
          <a:stretch>
            <a:fillRect/>
          </a:stretch>
        </p:blipFill>
        <p:spPr>
          <a:xfrm>
            <a:off x="683888" y="1640263"/>
            <a:ext cx="2780017" cy="3163997"/>
          </a:xfrm>
          <a:prstGeom prst="rect">
            <a:avLst/>
          </a:prstGeom>
        </p:spPr>
      </p:pic>
    </p:spTree>
    <p:extLst>
      <p:ext uri="{BB962C8B-B14F-4D97-AF65-F5344CB8AC3E}">
        <p14:creationId xmlns:p14="http://schemas.microsoft.com/office/powerpoint/2010/main" val="180352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A6040F70-35E2-1BFE-7CF4-BF9DA7E62BEE}"/>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B2D8D68A-0FA9-54B8-79ED-5C64B43FEA98}"/>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ACAAA77E-2E22-CB6D-6288-A7259C3D07E9}"/>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5" name="TextBox 4">
            <a:extLst>
              <a:ext uri="{FF2B5EF4-FFF2-40B4-BE49-F238E27FC236}">
                <a16:creationId xmlns:a16="http://schemas.microsoft.com/office/drawing/2014/main" id="{0ADB6E0F-9DD3-D3B9-CC4B-54F1F2243DD6}"/>
              </a:ext>
            </a:extLst>
          </p:cNvPr>
          <p:cNvSpPr txBox="1"/>
          <p:nvPr/>
        </p:nvSpPr>
        <p:spPr>
          <a:xfrm>
            <a:off x="1528577" y="850300"/>
            <a:ext cx="7148412" cy="470000"/>
          </a:xfrm>
          <a:prstGeom prst="rect">
            <a:avLst/>
          </a:prstGeom>
          <a:noFill/>
        </p:spPr>
        <p:txBody>
          <a:bodyPr wrap="square">
            <a:spAutoFit/>
          </a:bodyPr>
          <a:lstStyle/>
          <a:p>
            <a:pPr marL="0" marR="0">
              <a:lnSpc>
                <a:spcPct val="107000"/>
              </a:lnSpc>
              <a:spcAft>
                <a:spcPts val="800"/>
              </a:spcAft>
              <a:buNone/>
            </a:pPr>
            <a:r>
              <a:rPr lang="en-US" sz="2400" b="1" u="none" strike="noStrike" kern="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hlinkClick r:id="rId3"/>
              </a:rPr>
              <a:t>Nonresidential Design Standards and Guidelines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64C5791-86A7-C758-2A3A-3A22DEA0AAAC}"/>
              </a:ext>
            </a:extLst>
          </p:cNvPr>
          <p:cNvPicPr>
            <a:picLocks noChangeAspect="1"/>
          </p:cNvPicPr>
          <p:nvPr/>
        </p:nvPicPr>
        <p:blipFill>
          <a:blip r:embed="rId4"/>
          <a:stretch>
            <a:fillRect/>
          </a:stretch>
        </p:blipFill>
        <p:spPr>
          <a:xfrm>
            <a:off x="7113940" y="1275549"/>
            <a:ext cx="1829270" cy="1829270"/>
          </a:xfrm>
          <a:prstGeom prst="rect">
            <a:avLst/>
          </a:prstGeom>
        </p:spPr>
      </p:pic>
      <p:pic>
        <p:nvPicPr>
          <p:cNvPr id="2" name="Picture 1">
            <a:extLst>
              <a:ext uri="{FF2B5EF4-FFF2-40B4-BE49-F238E27FC236}">
                <a16:creationId xmlns:a16="http://schemas.microsoft.com/office/drawing/2014/main" id="{96C2E132-D5E9-E47A-AF53-531390C24368}"/>
              </a:ext>
            </a:extLst>
          </p:cNvPr>
          <p:cNvPicPr>
            <a:picLocks noChangeAspect="1"/>
          </p:cNvPicPr>
          <p:nvPr/>
        </p:nvPicPr>
        <p:blipFill>
          <a:blip r:embed="rId5"/>
          <a:stretch>
            <a:fillRect/>
          </a:stretch>
        </p:blipFill>
        <p:spPr>
          <a:xfrm>
            <a:off x="136688" y="2102177"/>
            <a:ext cx="4418345" cy="2943723"/>
          </a:xfrm>
          <a:prstGeom prst="rect">
            <a:avLst/>
          </a:prstGeom>
        </p:spPr>
      </p:pic>
      <p:pic>
        <p:nvPicPr>
          <p:cNvPr id="6" name="Picture 5">
            <a:extLst>
              <a:ext uri="{FF2B5EF4-FFF2-40B4-BE49-F238E27FC236}">
                <a16:creationId xmlns:a16="http://schemas.microsoft.com/office/drawing/2014/main" id="{A3A61BF7-568E-3F17-79F8-335FF2AF3E14}"/>
              </a:ext>
            </a:extLst>
          </p:cNvPr>
          <p:cNvPicPr>
            <a:picLocks noChangeAspect="1"/>
          </p:cNvPicPr>
          <p:nvPr/>
        </p:nvPicPr>
        <p:blipFill>
          <a:blip r:embed="rId6"/>
          <a:stretch>
            <a:fillRect/>
          </a:stretch>
        </p:blipFill>
        <p:spPr>
          <a:xfrm>
            <a:off x="4717381" y="2883277"/>
            <a:ext cx="2861735" cy="2088583"/>
          </a:xfrm>
          <a:prstGeom prst="rect">
            <a:avLst/>
          </a:prstGeom>
        </p:spPr>
      </p:pic>
    </p:spTree>
    <p:extLst>
      <p:ext uri="{BB962C8B-B14F-4D97-AF65-F5344CB8AC3E}">
        <p14:creationId xmlns:p14="http://schemas.microsoft.com/office/powerpoint/2010/main" val="996016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80C2B37B-6E20-3024-2814-079C8AB9F367}"/>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F3AA68EF-2496-F765-7FB3-6498C3094906}"/>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7F69B38A-FC27-708A-DC80-6164372B24CD}"/>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3" name="TextBox 2">
            <a:extLst>
              <a:ext uri="{FF2B5EF4-FFF2-40B4-BE49-F238E27FC236}">
                <a16:creationId xmlns:a16="http://schemas.microsoft.com/office/drawing/2014/main" id="{FAFB7E48-1265-343C-B4E8-D3B3AF57FE13}"/>
              </a:ext>
            </a:extLst>
          </p:cNvPr>
          <p:cNvSpPr txBox="1"/>
          <p:nvPr/>
        </p:nvSpPr>
        <p:spPr>
          <a:xfrm>
            <a:off x="1091001" y="879080"/>
            <a:ext cx="4677960" cy="461665"/>
          </a:xfrm>
          <a:prstGeom prst="rect">
            <a:avLst/>
          </a:prstGeom>
          <a:noFill/>
        </p:spPr>
        <p:txBody>
          <a:bodyPr wrap="square" rtlCol="0">
            <a:spAutoFit/>
          </a:bodyPr>
          <a:lstStyle/>
          <a:p>
            <a:r>
              <a:rPr lang="en-US" sz="2400" dirty="0"/>
              <a:t>Battery Energy Storage Systems </a:t>
            </a:r>
          </a:p>
        </p:txBody>
      </p:sp>
      <p:pic>
        <p:nvPicPr>
          <p:cNvPr id="2" name="Picture 1">
            <a:extLst>
              <a:ext uri="{FF2B5EF4-FFF2-40B4-BE49-F238E27FC236}">
                <a16:creationId xmlns:a16="http://schemas.microsoft.com/office/drawing/2014/main" id="{9815F0E1-919D-D3F3-3CED-FDB0A26295F6}"/>
              </a:ext>
            </a:extLst>
          </p:cNvPr>
          <p:cNvPicPr>
            <a:picLocks noChangeAspect="1"/>
          </p:cNvPicPr>
          <p:nvPr/>
        </p:nvPicPr>
        <p:blipFill>
          <a:blip r:embed="rId3"/>
          <a:stretch>
            <a:fillRect/>
          </a:stretch>
        </p:blipFill>
        <p:spPr>
          <a:xfrm>
            <a:off x="4020726" y="1689682"/>
            <a:ext cx="4583574" cy="3205506"/>
          </a:xfrm>
          <a:prstGeom prst="rect">
            <a:avLst/>
          </a:prstGeom>
        </p:spPr>
      </p:pic>
    </p:spTree>
    <p:extLst>
      <p:ext uri="{BB962C8B-B14F-4D97-AF65-F5344CB8AC3E}">
        <p14:creationId xmlns:p14="http://schemas.microsoft.com/office/powerpoint/2010/main" val="1703447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
          <a:extLst>
            <a:ext uri="{FF2B5EF4-FFF2-40B4-BE49-F238E27FC236}">
              <a16:creationId xmlns:a16="http://schemas.microsoft.com/office/drawing/2014/main" id="{162855B3-C33A-B3D1-A041-25E239ED845F}"/>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4ECD4470-2AEC-9CEF-0BCD-7E0746B3CD04}"/>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4A11B1A3-2F99-2225-EFC2-219C794CC0D2}"/>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pic>
        <p:nvPicPr>
          <p:cNvPr id="4098" name="Picture 2" descr="5,371 Any Questions Royalty-Free Images, Stock Photos ...">
            <a:extLst>
              <a:ext uri="{FF2B5EF4-FFF2-40B4-BE49-F238E27FC236}">
                <a16:creationId xmlns:a16="http://schemas.microsoft.com/office/drawing/2014/main" id="{0C17775C-0E85-593A-72C7-474DE4211B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43"/>
          <a:stretch>
            <a:fillRect/>
          </a:stretch>
        </p:blipFill>
        <p:spPr bwMode="auto">
          <a:xfrm>
            <a:off x="1337058" y="809162"/>
            <a:ext cx="6719423" cy="3315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544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65B90D76-A90B-A07D-459F-9DD5F27C762E}"/>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6F556936-7EE1-602C-D6F6-6360F902EFAC}"/>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47C16FB8-92EA-F544-0093-AFC6C98AE9A2}"/>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The entire code was reviewed</a:t>
            </a:r>
            <a:endParaRPr sz="3000" dirty="0">
              <a:solidFill>
                <a:srgbClr val="FFFFFF"/>
              </a:solidFill>
              <a:highlight>
                <a:srgbClr val="691111"/>
              </a:highlight>
              <a:latin typeface="Roboto Slab"/>
              <a:ea typeface="Roboto Slab"/>
              <a:cs typeface="Roboto Slab"/>
              <a:sym typeface="Roboto Slab"/>
            </a:endParaRPr>
          </a:p>
        </p:txBody>
      </p:sp>
      <p:sp>
        <p:nvSpPr>
          <p:cNvPr id="70" name="Google Shape;70;p14">
            <a:extLst>
              <a:ext uri="{FF2B5EF4-FFF2-40B4-BE49-F238E27FC236}">
                <a16:creationId xmlns:a16="http://schemas.microsoft.com/office/drawing/2014/main" id="{BFB5C3BA-C079-1786-741B-1E05B82C76A1}"/>
              </a:ext>
            </a:extLst>
          </p:cNvPr>
          <p:cNvSpPr txBox="1"/>
          <p:nvPr/>
        </p:nvSpPr>
        <p:spPr>
          <a:xfrm>
            <a:off x="58366" y="768625"/>
            <a:ext cx="8828509" cy="416065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sz="1600" dirty="0">
              <a:latin typeface="Roboto"/>
              <a:ea typeface="Roboto"/>
              <a:cs typeface="Roboto"/>
              <a:sym typeface="Roboto"/>
            </a:endParaRPr>
          </a:p>
        </p:txBody>
      </p:sp>
      <p:pic>
        <p:nvPicPr>
          <p:cNvPr id="11" name="Picture 10">
            <a:extLst>
              <a:ext uri="{FF2B5EF4-FFF2-40B4-BE49-F238E27FC236}">
                <a16:creationId xmlns:a16="http://schemas.microsoft.com/office/drawing/2014/main" id="{2A64940C-1CE1-EAD7-F3DE-7BA347C0ED95}"/>
              </a:ext>
            </a:extLst>
          </p:cNvPr>
          <p:cNvPicPr>
            <a:picLocks noChangeAspect="1"/>
          </p:cNvPicPr>
          <p:nvPr/>
        </p:nvPicPr>
        <p:blipFill>
          <a:blip r:embed="rId3"/>
          <a:srcRect l="2996" t="2086" r="3501" b="4599"/>
          <a:stretch>
            <a:fillRect/>
          </a:stretch>
        </p:blipFill>
        <p:spPr>
          <a:xfrm rot="16200000">
            <a:off x="-221080" y="1278972"/>
            <a:ext cx="3610096" cy="2783987"/>
          </a:xfrm>
          <a:prstGeom prst="rect">
            <a:avLst/>
          </a:prstGeom>
        </p:spPr>
      </p:pic>
      <p:pic>
        <p:nvPicPr>
          <p:cNvPr id="13" name="Picture 12">
            <a:extLst>
              <a:ext uri="{FF2B5EF4-FFF2-40B4-BE49-F238E27FC236}">
                <a16:creationId xmlns:a16="http://schemas.microsoft.com/office/drawing/2014/main" id="{F2D1A9C6-6C21-B66E-4E4A-A3D0D54028A0}"/>
              </a:ext>
            </a:extLst>
          </p:cNvPr>
          <p:cNvPicPr>
            <a:picLocks noChangeAspect="1"/>
          </p:cNvPicPr>
          <p:nvPr/>
        </p:nvPicPr>
        <p:blipFill>
          <a:blip r:embed="rId4"/>
          <a:stretch>
            <a:fillRect/>
          </a:stretch>
        </p:blipFill>
        <p:spPr>
          <a:xfrm>
            <a:off x="2328121" y="1322649"/>
            <a:ext cx="2862066" cy="3703850"/>
          </a:xfrm>
          <a:prstGeom prst="rect">
            <a:avLst/>
          </a:prstGeom>
        </p:spPr>
      </p:pic>
      <p:pic>
        <p:nvPicPr>
          <p:cNvPr id="15" name="Picture 14">
            <a:extLst>
              <a:ext uri="{FF2B5EF4-FFF2-40B4-BE49-F238E27FC236}">
                <a16:creationId xmlns:a16="http://schemas.microsoft.com/office/drawing/2014/main" id="{FF33BA3E-4A9C-51CB-1906-5FB5A4989E57}"/>
              </a:ext>
            </a:extLst>
          </p:cNvPr>
          <p:cNvPicPr>
            <a:picLocks noChangeAspect="1"/>
          </p:cNvPicPr>
          <p:nvPr/>
        </p:nvPicPr>
        <p:blipFill>
          <a:blip r:embed="rId5"/>
          <a:stretch>
            <a:fillRect/>
          </a:stretch>
        </p:blipFill>
        <p:spPr>
          <a:xfrm>
            <a:off x="4081299" y="1150885"/>
            <a:ext cx="2957232" cy="3827006"/>
          </a:xfrm>
          <a:prstGeom prst="rect">
            <a:avLst/>
          </a:prstGeom>
        </p:spPr>
      </p:pic>
      <p:pic>
        <p:nvPicPr>
          <p:cNvPr id="17" name="Picture 16">
            <a:extLst>
              <a:ext uri="{FF2B5EF4-FFF2-40B4-BE49-F238E27FC236}">
                <a16:creationId xmlns:a16="http://schemas.microsoft.com/office/drawing/2014/main" id="{2ADB12F4-C96E-9A79-3A55-AC73DBF9FCCE}"/>
              </a:ext>
            </a:extLst>
          </p:cNvPr>
          <p:cNvPicPr>
            <a:picLocks noChangeAspect="1"/>
          </p:cNvPicPr>
          <p:nvPr/>
        </p:nvPicPr>
        <p:blipFill>
          <a:blip r:embed="rId6"/>
          <a:stretch>
            <a:fillRect/>
          </a:stretch>
        </p:blipFill>
        <p:spPr>
          <a:xfrm>
            <a:off x="5871245" y="1343488"/>
            <a:ext cx="2789621" cy="3610098"/>
          </a:xfrm>
          <a:prstGeom prst="rect">
            <a:avLst/>
          </a:prstGeom>
        </p:spPr>
      </p:pic>
    </p:spTree>
    <p:extLst>
      <p:ext uri="{BB962C8B-B14F-4D97-AF65-F5344CB8AC3E}">
        <p14:creationId xmlns:p14="http://schemas.microsoft.com/office/powerpoint/2010/main" val="409164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11580DDC-8FDA-B9D6-CD57-B08475A36273}"/>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8734D17F-AA8F-2A93-15F6-583431004849}"/>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BA1CC11E-5CB9-1CB6-AC34-0F15286FB24A}"/>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64BE490F-8816-359A-C649-A49E92A885C0}"/>
              </a:ext>
            </a:extLst>
          </p:cNvPr>
          <p:cNvSpPr txBox="1"/>
          <p:nvPr/>
        </p:nvSpPr>
        <p:spPr>
          <a:xfrm>
            <a:off x="175413" y="1296107"/>
            <a:ext cx="8738700" cy="280118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lang="en-US" sz="1600" dirty="0">
              <a:latin typeface="Roboto"/>
              <a:ea typeface="Roboto"/>
              <a:cs typeface="Roboto"/>
              <a:sym typeface="Roboto"/>
            </a:endParaRPr>
          </a:p>
          <a:p>
            <a:pPr marL="0" marR="0" lvl="0" indent="0" algn="ctr" rtl="0">
              <a:lnSpc>
                <a:spcPct val="100000"/>
              </a:lnSpc>
              <a:spcBef>
                <a:spcPts val="0"/>
              </a:spcBef>
              <a:spcAft>
                <a:spcPts val="0"/>
              </a:spcAft>
              <a:buNone/>
            </a:pPr>
            <a:r>
              <a:rPr lang="en-US" sz="4000" dirty="0">
                <a:latin typeface="Roboto"/>
                <a:ea typeface="Roboto"/>
                <a:cs typeface="Roboto"/>
                <a:sym typeface="Roboto"/>
              </a:rPr>
              <a:t>Chapter 169</a:t>
            </a:r>
          </a:p>
          <a:p>
            <a:pPr marL="0" marR="0" lvl="0" indent="0" algn="ctr" rtl="0">
              <a:lnSpc>
                <a:spcPct val="100000"/>
              </a:lnSpc>
              <a:spcBef>
                <a:spcPts val="0"/>
              </a:spcBef>
              <a:spcAft>
                <a:spcPts val="0"/>
              </a:spcAft>
              <a:buNone/>
            </a:pPr>
            <a:r>
              <a:rPr lang="en-US" sz="4000" dirty="0">
                <a:latin typeface="Roboto"/>
                <a:ea typeface="Roboto"/>
                <a:cs typeface="Roboto"/>
                <a:sym typeface="Roboto"/>
              </a:rPr>
              <a:t>Property Maintenance</a:t>
            </a:r>
          </a:p>
          <a:p>
            <a:pPr marL="0" marR="0" lvl="0" indent="0" algn="ctr" rtl="0">
              <a:lnSpc>
                <a:spcPct val="100000"/>
              </a:lnSpc>
              <a:spcBef>
                <a:spcPts val="0"/>
              </a:spcBef>
              <a:spcAft>
                <a:spcPts val="0"/>
              </a:spcAft>
              <a:buNone/>
            </a:pPr>
            <a:endParaRPr lang="en-US" sz="1600" dirty="0">
              <a:latin typeface="Roboto"/>
              <a:ea typeface="Roboto"/>
              <a:cs typeface="Roboto"/>
              <a:sym typeface="Roboto"/>
            </a:endParaRPr>
          </a:p>
          <a:p>
            <a:pPr marL="0" marR="0" lvl="0" indent="0" algn="ctr" rtl="0">
              <a:lnSpc>
                <a:spcPct val="100000"/>
              </a:lnSpc>
              <a:spcBef>
                <a:spcPts val="0"/>
              </a:spcBef>
              <a:spcAft>
                <a:spcPts val="0"/>
              </a:spcAft>
              <a:buNone/>
            </a:pPr>
            <a:endParaRPr sz="1600" dirty="0">
              <a:latin typeface="Roboto"/>
              <a:ea typeface="Roboto"/>
              <a:cs typeface="Roboto"/>
              <a:sym typeface="Roboto"/>
            </a:endParaRPr>
          </a:p>
        </p:txBody>
      </p:sp>
      <p:pic>
        <p:nvPicPr>
          <p:cNvPr id="1028" name="Picture 4" descr="Book Images - Free Download on Freepik">
            <a:extLst>
              <a:ext uri="{FF2B5EF4-FFF2-40B4-BE49-F238E27FC236}">
                <a16:creationId xmlns:a16="http://schemas.microsoft.com/office/drawing/2014/main" id="{923BFBE6-21A2-DFC8-9DA0-4799DE16A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592" y="3483167"/>
            <a:ext cx="2292379" cy="152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589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433C6C02-0D70-2A9E-42AE-0C0F92BCDF7B}"/>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70CD7CD3-C2A7-96F7-CB60-968E6CBD6A98}"/>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04BBEA76-8663-41F4-C53F-C3E4F5E0603B}"/>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D7898B49-93A5-68D8-ABDA-A6BCB0EBFC66}"/>
              </a:ext>
            </a:extLst>
          </p:cNvPr>
          <p:cNvSpPr txBox="1"/>
          <p:nvPr/>
        </p:nvSpPr>
        <p:spPr>
          <a:xfrm>
            <a:off x="241245" y="1296107"/>
            <a:ext cx="8672867" cy="374979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lang="en-US" sz="1600" dirty="0">
              <a:latin typeface="Roboto"/>
              <a:ea typeface="Roboto"/>
              <a:cs typeface="Roboto"/>
              <a:sym typeface="Roboto"/>
            </a:endParaRPr>
          </a:p>
          <a:p>
            <a:pPr marL="0" marR="0" lvl="0" indent="0" algn="ctr" rtl="0">
              <a:lnSpc>
                <a:spcPct val="100000"/>
              </a:lnSpc>
              <a:spcBef>
                <a:spcPts val="0"/>
              </a:spcBef>
              <a:spcAft>
                <a:spcPts val="0"/>
              </a:spcAft>
              <a:buNone/>
            </a:pPr>
            <a:r>
              <a:rPr lang="en-US" sz="4000" dirty="0">
                <a:latin typeface="Roboto"/>
                <a:ea typeface="Roboto"/>
                <a:cs typeface="Roboto"/>
                <a:sym typeface="Roboto"/>
              </a:rPr>
              <a:t>Chapter 169</a:t>
            </a:r>
          </a:p>
          <a:p>
            <a:pPr marL="571500" marR="0" lvl="0" indent="-571500" algn="ctr" rtl="0">
              <a:lnSpc>
                <a:spcPct val="100000"/>
              </a:lnSpc>
              <a:spcBef>
                <a:spcPts val="0"/>
              </a:spcBef>
              <a:spcAft>
                <a:spcPts val="0"/>
              </a:spcAft>
              <a:buFont typeface="Arial" panose="020B0604020202020204" pitchFamily="34" charset="0"/>
              <a:buChar char="•"/>
            </a:pPr>
            <a:r>
              <a:rPr lang="en-US" sz="3600" dirty="0">
                <a:latin typeface="Roboto"/>
                <a:ea typeface="Roboto"/>
                <a:cs typeface="Roboto"/>
                <a:sym typeface="Roboto"/>
              </a:rPr>
              <a:t>Adding all property maintenance violations which include the exterior within the boundaries will be treated as we do high grass</a:t>
            </a:r>
          </a:p>
          <a:p>
            <a:pPr marL="0" marR="0" lvl="0" indent="0" algn="ctr" rtl="0">
              <a:lnSpc>
                <a:spcPct val="100000"/>
              </a:lnSpc>
              <a:spcBef>
                <a:spcPts val="0"/>
              </a:spcBef>
              <a:spcAft>
                <a:spcPts val="0"/>
              </a:spcAft>
              <a:buNone/>
            </a:pPr>
            <a:endParaRPr lang="en-US" sz="1600" dirty="0">
              <a:latin typeface="Roboto"/>
              <a:ea typeface="Roboto"/>
              <a:cs typeface="Roboto"/>
              <a:sym typeface="Roboto"/>
            </a:endParaRPr>
          </a:p>
          <a:p>
            <a:pPr marL="0" marR="0" lvl="0" indent="0" algn="ctr" rtl="0">
              <a:lnSpc>
                <a:spcPct val="100000"/>
              </a:lnSpc>
              <a:spcBef>
                <a:spcPts val="0"/>
              </a:spcBef>
              <a:spcAft>
                <a:spcPts val="0"/>
              </a:spcAft>
              <a:buNone/>
            </a:pPr>
            <a:endParaRPr sz="1600" dirty="0">
              <a:latin typeface="Roboto"/>
              <a:ea typeface="Roboto"/>
              <a:cs typeface="Roboto"/>
              <a:sym typeface="Roboto"/>
            </a:endParaRPr>
          </a:p>
        </p:txBody>
      </p:sp>
    </p:spTree>
    <p:extLst>
      <p:ext uri="{BB962C8B-B14F-4D97-AF65-F5344CB8AC3E}">
        <p14:creationId xmlns:p14="http://schemas.microsoft.com/office/powerpoint/2010/main" val="137337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0">
                                            <p:txEl>
                                              <p:pRg st="2" end="2"/>
                                            </p:txEl>
                                          </p:spTgt>
                                        </p:tgtEl>
                                        <p:attrNameLst>
                                          <p:attrName>style.visibility</p:attrName>
                                        </p:attrNameLst>
                                      </p:cBhvr>
                                      <p:to>
                                        <p:strVal val="visible"/>
                                      </p:to>
                                    </p:set>
                                    <p:animEffect transition="in" filter="barn(inVertical)">
                                      <p:cBhvr>
                                        <p:cTn id="7" dur="500"/>
                                        <p:tgtEl>
                                          <p:spTgt spid="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560E2BB0-3A2C-38B0-EE2B-FC2B1407A119}"/>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558071E8-E321-F753-C1CA-5BB492E20D59}"/>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1E84E43D-D635-F205-C390-27B5E4D81A4D}"/>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DD5AF770-9CE2-A944-C03B-07B1A15CD186}"/>
              </a:ext>
            </a:extLst>
          </p:cNvPr>
          <p:cNvSpPr txBox="1"/>
          <p:nvPr/>
        </p:nvSpPr>
        <p:spPr>
          <a:xfrm>
            <a:off x="101657" y="687419"/>
            <a:ext cx="8157070" cy="43280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lang="en-US" sz="1600" dirty="0">
              <a:latin typeface="Roboto"/>
              <a:ea typeface="Roboto"/>
              <a:cs typeface="Roboto"/>
              <a:sym typeface="Roboto"/>
            </a:endParaRPr>
          </a:p>
          <a:p>
            <a:pPr marL="0" marR="0" lvl="0" indent="0" algn="ctr" rtl="0">
              <a:lnSpc>
                <a:spcPct val="100000"/>
              </a:lnSpc>
              <a:spcBef>
                <a:spcPts val="0"/>
              </a:spcBef>
              <a:spcAft>
                <a:spcPts val="0"/>
              </a:spcAft>
              <a:buNone/>
            </a:pPr>
            <a:r>
              <a:rPr lang="en-US" sz="4000" dirty="0">
                <a:latin typeface="Roboto"/>
                <a:ea typeface="Roboto"/>
                <a:cs typeface="Roboto"/>
                <a:sym typeface="Roboto"/>
              </a:rPr>
              <a:t>Chapter 225</a:t>
            </a:r>
          </a:p>
          <a:p>
            <a:pPr marL="0" marR="0" lvl="0" indent="0" algn="ctr" rtl="0">
              <a:lnSpc>
                <a:spcPct val="100000"/>
              </a:lnSpc>
              <a:spcBef>
                <a:spcPts val="0"/>
              </a:spcBef>
              <a:spcAft>
                <a:spcPts val="0"/>
              </a:spcAft>
              <a:buNone/>
            </a:pPr>
            <a:r>
              <a:rPr lang="en-US" sz="4000" dirty="0">
                <a:latin typeface="Roboto"/>
                <a:ea typeface="Roboto"/>
                <a:cs typeface="Roboto"/>
                <a:sym typeface="Roboto"/>
              </a:rPr>
              <a:t>Zoning Code</a:t>
            </a:r>
          </a:p>
        </p:txBody>
      </p:sp>
      <p:pic>
        <p:nvPicPr>
          <p:cNvPr id="5122" name="Picture 2" descr="concept modern city construction buildings">
            <a:extLst>
              <a:ext uri="{FF2B5EF4-FFF2-40B4-BE49-F238E27FC236}">
                <a16:creationId xmlns:a16="http://schemas.microsoft.com/office/drawing/2014/main" id="{B9F97CA1-C0DB-63DF-8D25-735E24EE2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714" y="2386074"/>
            <a:ext cx="3819586" cy="2566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889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D2750F1B-7085-774B-C0B3-EE345FF40325}"/>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4D0D65E1-C525-6D1F-B043-3E725D8603F3}"/>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B627F7E9-C32F-6425-DF31-EC99B0CDCCF5}"/>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883BCAF3-C81B-753E-75F0-B74492A2948C}"/>
              </a:ext>
            </a:extLst>
          </p:cNvPr>
          <p:cNvSpPr txBox="1"/>
          <p:nvPr/>
        </p:nvSpPr>
        <p:spPr>
          <a:xfrm>
            <a:off x="101657" y="687419"/>
            <a:ext cx="8157070" cy="43280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lang="en-US" sz="1600" dirty="0">
              <a:latin typeface="Roboto"/>
              <a:ea typeface="Roboto"/>
              <a:cs typeface="Roboto"/>
              <a:sym typeface="Roboto"/>
            </a:endParaRPr>
          </a:p>
          <a:p>
            <a:pPr marL="0" marR="0" lvl="0" indent="0" algn="ctr" rtl="0">
              <a:lnSpc>
                <a:spcPct val="100000"/>
              </a:lnSpc>
              <a:spcBef>
                <a:spcPts val="0"/>
              </a:spcBef>
              <a:spcAft>
                <a:spcPts val="0"/>
              </a:spcAft>
              <a:buNone/>
            </a:pPr>
            <a:r>
              <a:rPr lang="en-US" sz="4000" dirty="0">
                <a:latin typeface="Roboto"/>
                <a:ea typeface="Roboto"/>
                <a:cs typeface="Roboto"/>
                <a:sym typeface="Roboto"/>
              </a:rPr>
              <a:t>Chapter 225</a:t>
            </a:r>
          </a:p>
          <a:p>
            <a:pPr marL="0" marR="0" lvl="0" indent="0" algn="ctr" rtl="0">
              <a:lnSpc>
                <a:spcPct val="100000"/>
              </a:lnSpc>
              <a:spcBef>
                <a:spcPts val="0"/>
              </a:spcBef>
              <a:spcAft>
                <a:spcPts val="0"/>
              </a:spcAft>
              <a:buNone/>
            </a:pPr>
            <a:r>
              <a:rPr lang="en-US" sz="4000" dirty="0">
                <a:latin typeface="Roboto"/>
                <a:ea typeface="Roboto"/>
                <a:cs typeface="Roboto"/>
                <a:sym typeface="Roboto"/>
              </a:rPr>
              <a:t>Zoning Code</a:t>
            </a:r>
          </a:p>
        </p:txBody>
      </p:sp>
      <p:sp>
        <p:nvSpPr>
          <p:cNvPr id="2" name="TextBox 1">
            <a:extLst>
              <a:ext uri="{FF2B5EF4-FFF2-40B4-BE49-F238E27FC236}">
                <a16:creationId xmlns:a16="http://schemas.microsoft.com/office/drawing/2014/main" id="{D720E2DA-668A-29B3-EFDD-1EFC03089163}"/>
              </a:ext>
            </a:extLst>
          </p:cNvPr>
          <p:cNvSpPr txBox="1"/>
          <p:nvPr/>
        </p:nvSpPr>
        <p:spPr>
          <a:xfrm>
            <a:off x="539700" y="2793783"/>
            <a:ext cx="7972790" cy="1169551"/>
          </a:xfrm>
          <a:prstGeom prst="rect">
            <a:avLst/>
          </a:prstGeom>
          <a:noFill/>
        </p:spPr>
        <p:txBody>
          <a:bodyPr wrap="square" rtlCol="0">
            <a:spAutoFit/>
          </a:bodyPr>
          <a:lstStyle/>
          <a:p>
            <a:r>
              <a:rPr lang="en-US" i="1" dirty="0"/>
              <a:t>225-15 Current is deleted and is changed to Design Standards</a:t>
            </a:r>
          </a:p>
          <a:p>
            <a:endParaRPr lang="en-US" i="1" dirty="0"/>
          </a:p>
          <a:p>
            <a:r>
              <a:rPr lang="en-US" i="1" dirty="0"/>
              <a:t>225-18 Signs – section deleted and insert new text</a:t>
            </a:r>
          </a:p>
          <a:p>
            <a:endParaRPr lang="en-US" i="1" dirty="0"/>
          </a:p>
          <a:p>
            <a:r>
              <a:rPr lang="en-US" i="1" dirty="0"/>
              <a:t>225-36 New section for Battery Storage</a:t>
            </a:r>
          </a:p>
        </p:txBody>
      </p:sp>
    </p:spTree>
    <p:extLst>
      <p:ext uri="{BB962C8B-B14F-4D97-AF65-F5344CB8AC3E}">
        <p14:creationId xmlns:p14="http://schemas.microsoft.com/office/powerpoint/2010/main" val="53620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980BA180-81F3-65FB-8764-1EBA47A686D2}"/>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B496428A-73FE-7F2A-79B0-985D631A983D}"/>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A4FEEE0B-76E7-3F39-668A-2BE37FABFE31}"/>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A1D44F61-0237-EEFE-BE64-379DA7B1D1F1}"/>
              </a:ext>
            </a:extLst>
          </p:cNvPr>
          <p:cNvSpPr txBox="1"/>
          <p:nvPr/>
        </p:nvSpPr>
        <p:spPr>
          <a:xfrm>
            <a:off x="101657" y="687419"/>
            <a:ext cx="8157070" cy="43280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lang="en-US" sz="1600" dirty="0">
              <a:latin typeface="Roboto"/>
              <a:ea typeface="Roboto"/>
              <a:cs typeface="Roboto"/>
              <a:sym typeface="Roboto"/>
            </a:endParaRPr>
          </a:p>
          <a:p>
            <a:pPr marL="0" marR="0" lvl="0" indent="0" algn="ctr" rtl="0">
              <a:lnSpc>
                <a:spcPct val="100000"/>
              </a:lnSpc>
              <a:spcBef>
                <a:spcPts val="0"/>
              </a:spcBef>
              <a:spcAft>
                <a:spcPts val="0"/>
              </a:spcAft>
              <a:buNone/>
            </a:pPr>
            <a:r>
              <a:rPr lang="en-US" sz="4000" dirty="0">
                <a:latin typeface="Roboto"/>
                <a:ea typeface="Roboto"/>
                <a:cs typeface="Roboto"/>
                <a:sym typeface="Roboto"/>
              </a:rPr>
              <a:t>Chapter 225</a:t>
            </a:r>
          </a:p>
          <a:p>
            <a:r>
              <a:rPr lang="en-US" dirty="0"/>
              <a:t>225-2</a:t>
            </a:r>
            <a:r>
              <a:rPr lang="en-US" dirty="0">
                <a:hlinkClick r:id="rId3"/>
              </a:rPr>
              <a:t> </a:t>
            </a:r>
            <a:r>
              <a:rPr lang="en-US" b="1" dirty="0">
                <a:hlinkClick r:id="rId3"/>
              </a:rPr>
              <a:t>Legislative intent.</a:t>
            </a:r>
            <a:endParaRPr lang="en-US" dirty="0"/>
          </a:p>
          <a:p>
            <a:r>
              <a:rPr lang="en-US" dirty="0"/>
              <a:t>Pursuant to § 7-700 of the Village Law, the intent of this chapter is to establish comprehensive controls for the development of land in the Village of Orchard Park based on the </a:t>
            </a:r>
            <a:r>
              <a:rPr lang="en-US" strike="sngStrike" dirty="0"/>
              <a:t>general</a:t>
            </a:r>
            <a:r>
              <a:rPr lang="en-US" dirty="0"/>
              <a:t> </a:t>
            </a:r>
            <a:r>
              <a:rPr lang="en-US" dirty="0">
                <a:highlight>
                  <a:srgbClr val="FFFF00"/>
                </a:highlight>
              </a:rPr>
              <a:t>Comprehensive</a:t>
            </a:r>
            <a:r>
              <a:rPr lang="en-US" dirty="0"/>
              <a:t> plan for the Village and enacted in order to promote and protect health, safety, comfort, convenience and the general welfare of the people.</a:t>
            </a:r>
          </a:p>
          <a:p>
            <a:r>
              <a:rPr lang="en-US" dirty="0"/>
              <a:t> </a:t>
            </a:r>
          </a:p>
          <a:p>
            <a:r>
              <a:rPr lang="en-US" dirty="0"/>
              <a:t>225-3</a:t>
            </a:r>
            <a:r>
              <a:rPr lang="en-US" b="1" dirty="0"/>
              <a:t> </a:t>
            </a:r>
            <a:r>
              <a:rPr lang="en-US" b="1" dirty="0">
                <a:hlinkClick r:id="rId4"/>
              </a:rPr>
              <a:t>Purposes.</a:t>
            </a:r>
            <a:endParaRPr lang="en-US" dirty="0"/>
          </a:p>
          <a:p>
            <a:r>
              <a:rPr lang="en-US" dirty="0"/>
              <a:t>Such regulations are made in accordance with the Comprehensive Plan and designed to lessen congestion in the streets, to secure safety from </a:t>
            </a:r>
            <a:r>
              <a:rPr lang="en-US" dirty="0">
                <a:highlight>
                  <a:srgbClr val="FFFF00"/>
                </a:highlight>
              </a:rPr>
              <a:t>panic</a:t>
            </a:r>
            <a:r>
              <a:rPr lang="en-US" dirty="0"/>
              <a:t>, fire, </a:t>
            </a:r>
            <a:r>
              <a:rPr lang="en-US" strike="sngStrike" dirty="0"/>
              <a:t>panic</a:t>
            </a:r>
            <a:r>
              <a:rPr lang="en-US" dirty="0"/>
              <a:t>, floods, and other dangers; to promote the health and general welfare; </a:t>
            </a:r>
            <a:r>
              <a:rPr lang="en-US" strike="sngStrike" dirty="0"/>
              <a:t>to provide adequate light and air; to prevent overcrowding of land</a:t>
            </a:r>
            <a:r>
              <a:rPr lang="en-US" dirty="0"/>
              <a:t>; to facilitate the provision of transportation, water, sewerage, schools, parks and other public requirements. Such regulations are made with reasonable consideration, among other things as to the characteristics of the district and its peculiarities for particular uses and with a view to conserving the value of buildings and encouraging the most appropriate use of land throughout the Village.</a:t>
            </a:r>
          </a:p>
          <a:p>
            <a:pPr marL="0" marR="0" lvl="0" indent="0" algn="ctr" rtl="0">
              <a:lnSpc>
                <a:spcPct val="100000"/>
              </a:lnSpc>
              <a:spcBef>
                <a:spcPts val="0"/>
              </a:spcBef>
              <a:spcAft>
                <a:spcPts val="0"/>
              </a:spcAft>
              <a:buNone/>
            </a:pPr>
            <a:endParaRPr lang="en-US" sz="4000" dirty="0">
              <a:latin typeface="Roboto"/>
              <a:ea typeface="Roboto"/>
              <a:cs typeface="Roboto"/>
              <a:sym typeface="Roboto"/>
            </a:endParaRPr>
          </a:p>
        </p:txBody>
      </p:sp>
    </p:spTree>
    <p:extLst>
      <p:ext uri="{BB962C8B-B14F-4D97-AF65-F5344CB8AC3E}">
        <p14:creationId xmlns:p14="http://schemas.microsoft.com/office/powerpoint/2010/main" val="356200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0">
                                            <p:txEl>
                                              <p:pRg st="2" end="2"/>
                                            </p:txEl>
                                          </p:spTgt>
                                        </p:tgtEl>
                                        <p:attrNameLst>
                                          <p:attrName>style.visibility</p:attrName>
                                        </p:attrNameLst>
                                      </p:cBhvr>
                                      <p:to>
                                        <p:strVal val="visible"/>
                                      </p:to>
                                    </p:set>
                                    <p:animEffect transition="in" filter="dissolve">
                                      <p:cBhvr>
                                        <p:cTn id="7" dur="500"/>
                                        <p:tgtEl>
                                          <p:spTgt spid="70">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0">
                                            <p:txEl>
                                              <p:pRg st="3" end="3"/>
                                            </p:txEl>
                                          </p:spTgt>
                                        </p:tgtEl>
                                        <p:attrNameLst>
                                          <p:attrName>style.visibility</p:attrName>
                                        </p:attrNameLst>
                                      </p:cBhvr>
                                      <p:to>
                                        <p:strVal val="visible"/>
                                      </p:to>
                                    </p:set>
                                    <p:animEffect transition="in" filter="dissolve">
                                      <p:cBhvr>
                                        <p:cTn id="10" dur="500"/>
                                        <p:tgtEl>
                                          <p:spTgt spid="70">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
                                            <p:txEl>
                                              <p:pRg st="5" end="5"/>
                                            </p:txEl>
                                          </p:spTgt>
                                        </p:tgtEl>
                                        <p:attrNameLst>
                                          <p:attrName>style.visibility</p:attrName>
                                        </p:attrNameLst>
                                      </p:cBhvr>
                                      <p:to>
                                        <p:strVal val="visible"/>
                                      </p:to>
                                    </p:set>
                                    <p:animEffect transition="in" filter="fade">
                                      <p:cBhvr>
                                        <p:cTn id="15" dur="500"/>
                                        <p:tgtEl>
                                          <p:spTgt spid="70">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0">
                                            <p:txEl>
                                              <p:pRg st="6" end="6"/>
                                            </p:txEl>
                                          </p:spTgt>
                                        </p:tgtEl>
                                        <p:attrNameLst>
                                          <p:attrName>style.visibility</p:attrName>
                                        </p:attrNameLst>
                                      </p:cBhvr>
                                      <p:to>
                                        <p:strVal val="visible"/>
                                      </p:to>
                                    </p:set>
                                    <p:animEffect transition="in" filter="fade">
                                      <p:cBhvr>
                                        <p:cTn id="18" dur="500"/>
                                        <p:tgtEl>
                                          <p:spTgt spid="7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a:extLst>
            <a:ext uri="{FF2B5EF4-FFF2-40B4-BE49-F238E27FC236}">
              <a16:creationId xmlns:a16="http://schemas.microsoft.com/office/drawing/2014/main" id="{9BF1C5DF-43C3-B435-FACE-02DBA615AC4D}"/>
            </a:ext>
          </a:extLst>
        </p:cNvPr>
        <p:cNvGrpSpPr/>
        <p:nvPr/>
      </p:nvGrpSpPr>
      <p:grpSpPr>
        <a:xfrm>
          <a:off x="0" y="0"/>
          <a:ext cx="0" cy="0"/>
          <a:chOff x="0" y="0"/>
          <a:chExt cx="0" cy="0"/>
        </a:xfrm>
      </p:grpSpPr>
      <p:sp>
        <p:nvSpPr>
          <p:cNvPr id="68" name="Google Shape;68;p14">
            <a:extLst>
              <a:ext uri="{FF2B5EF4-FFF2-40B4-BE49-F238E27FC236}">
                <a16:creationId xmlns:a16="http://schemas.microsoft.com/office/drawing/2014/main" id="{DAF3D549-57FC-0BF0-9DB6-90BC67D658E2}"/>
              </a:ext>
            </a:extLst>
          </p:cNvPr>
          <p:cNvSpPr/>
          <p:nvPr/>
        </p:nvSpPr>
        <p:spPr>
          <a:xfrm>
            <a:off x="10350" y="97600"/>
            <a:ext cx="9123300" cy="671100"/>
          </a:xfrm>
          <a:prstGeom prst="rect">
            <a:avLst/>
          </a:prstGeom>
          <a:solidFill>
            <a:srgbClr val="691111"/>
          </a:solidFill>
          <a:ln w="9525" cap="flat" cmpd="sng">
            <a:solidFill>
              <a:srgbClr val="00406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91111"/>
              </a:solidFill>
              <a:highlight>
                <a:srgbClr val="691111"/>
              </a:highlight>
              <a:latin typeface="Roboto"/>
              <a:ea typeface="Roboto"/>
              <a:cs typeface="Roboto"/>
              <a:sym typeface="Roboto"/>
            </a:endParaRPr>
          </a:p>
        </p:txBody>
      </p:sp>
      <p:sp>
        <p:nvSpPr>
          <p:cNvPr id="69" name="Google Shape;69;p14">
            <a:extLst>
              <a:ext uri="{FF2B5EF4-FFF2-40B4-BE49-F238E27FC236}">
                <a16:creationId xmlns:a16="http://schemas.microsoft.com/office/drawing/2014/main" id="{B5F6E8D0-120E-1399-D864-010C144F183F}"/>
              </a:ext>
            </a:extLst>
          </p:cNvPr>
          <p:cNvSpPr txBox="1"/>
          <p:nvPr/>
        </p:nvSpPr>
        <p:spPr>
          <a:xfrm>
            <a:off x="539700" y="274825"/>
            <a:ext cx="8064600" cy="493800"/>
          </a:xfrm>
          <a:prstGeom prst="rect">
            <a:avLst/>
          </a:prstGeom>
          <a:noFill/>
          <a:ln>
            <a:noFill/>
          </a:ln>
        </p:spPr>
        <p:txBody>
          <a:bodyPr spcFirstLastPara="1" wrap="square" lIns="113100" tIns="113100" rIns="113100" bIns="113100" anchor="b" anchorCtr="0">
            <a:noAutofit/>
          </a:bodyPr>
          <a:lstStyle/>
          <a:p>
            <a:pPr marL="0" lvl="0" indent="0" algn="ctr" rtl="0">
              <a:spcBef>
                <a:spcPts val="0"/>
              </a:spcBef>
              <a:spcAft>
                <a:spcPts val="0"/>
              </a:spcAft>
              <a:buNone/>
            </a:pPr>
            <a:r>
              <a:rPr lang="en" sz="3000" dirty="0">
                <a:solidFill>
                  <a:srgbClr val="FFFFFF"/>
                </a:solidFill>
                <a:highlight>
                  <a:srgbClr val="691111"/>
                </a:highlight>
                <a:latin typeface="Roboto Slab"/>
                <a:ea typeface="Roboto Slab"/>
                <a:cs typeface="Roboto Slab"/>
                <a:sym typeface="Roboto Slab"/>
              </a:rPr>
              <a:t>Code Updates </a:t>
            </a:r>
          </a:p>
        </p:txBody>
      </p:sp>
      <p:sp>
        <p:nvSpPr>
          <p:cNvPr id="70" name="Google Shape;70;p14">
            <a:extLst>
              <a:ext uri="{FF2B5EF4-FFF2-40B4-BE49-F238E27FC236}">
                <a16:creationId xmlns:a16="http://schemas.microsoft.com/office/drawing/2014/main" id="{4C26D322-C780-E684-CE90-C0EA79737459}"/>
              </a:ext>
            </a:extLst>
          </p:cNvPr>
          <p:cNvSpPr txBox="1"/>
          <p:nvPr/>
        </p:nvSpPr>
        <p:spPr>
          <a:xfrm>
            <a:off x="101657" y="687419"/>
            <a:ext cx="8157070" cy="43280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lang="en-US" sz="1600" dirty="0">
              <a:latin typeface="Roboto"/>
              <a:ea typeface="Roboto"/>
              <a:cs typeface="Roboto"/>
              <a:sym typeface="Roboto"/>
            </a:endParaRPr>
          </a:p>
          <a:p>
            <a:pPr marL="0" marR="0" lvl="0" indent="0" algn="ctr" rtl="0">
              <a:lnSpc>
                <a:spcPct val="100000"/>
              </a:lnSpc>
              <a:spcBef>
                <a:spcPts val="0"/>
              </a:spcBef>
              <a:spcAft>
                <a:spcPts val="0"/>
              </a:spcAft>
              <a:buNone/>
            </a:pPr>
            <a:r>
              <a:rPr lang="en-US" sz="4000" dirty="0">
                <a:latin typeface="Roboto"/>
                <a:ea typeface="Roboto"/>
                <a:cs typeface="Roboto"/>
                <a:sym typeface="Roboto"/>
              </a:rPr>
              <a:t>Chapter 225</a:t>
            </a:r>
          </a:p>
          <a:p>
            <a:r>
              <a:rPr lang="en-US" dirty="0"/>
              <a:t>225-5 </a:t>
            </a:r>
            <a:r>
              <a:rPr lang="en-US" b="1" dirty="0">
                <a:hlinkClick r:id="rId3"/>
              </a:rPr>
              <a:t>Definitions.</a:t>
            </a:r>
            <a:endParaRPr lang="en-US" b="1" dirty="0"/>
          </a:p>
          <a:p>
            <a:endParaRPr lang="en-US" dirty="0"/>
          </a:p>
          <a:p>
            <a:r>
              <a:rPr lang="en-US" b="1" u="sng" dirty="0">
                <a:solidFill>
                  <a:srgbClr val="FF0000"/>
                </a:solidFill>
              </a:rPr>
              <a:t>B</a:t>
            </a:r>
            <a:r>
              <a:rPr lang="en-US" b="1" u="sng" dirty="0">
                <a:hlinkClick r:id="rId4"/>
              </a:rPr>
              <a:t>ASEMENT</a:t>
            </a:r>
            <a:endParaRPr lang="en-US" dirty="0"/>
          </a:p>
          <a:p>
            <a:r>
              <a:rPr lang="en-US" dirty="0"/>
              <a:t>That portion of a building that is partly below grade and which has more than half of its height, measured from floor to ceiling, above the average established finished grade of the ground adjoining the building.</a:t>
            </a:r>
          </a:p>
          <a:p>
            <a:r>
              <a:rPr lang="en-US" dirty="0"/>
              <a:t> </a:t>
            </a:r>
          </a:p>
          <a:p>
            <a:r>
              <a:rPr lang="en-US" b="1" u="sng" strike="sngStrike" dirty="0">
                <a:hlinkClick r:id="rId5"/>
              </a:rPr>
              <a:t>BED-AND-BREAKFAST FACILITY</a:t>
            </a:r>
            <a:r>
              <a:rPr lang="en-US" b="1" i="1" strike="sngStrike" dirty="0"/>
              <a:t> </a:t>
            </a:r>
            <a:r>
              <a:rPr lang="en-US" b="1" u="sng" dirty="0"/>
              <a:t>Short Term Rental</a:t>
            </a:r>
            <a:endParaRPr lang="en-US" dirty="0"/>
          </a:p>
          <a:p>
            <a:r>
              <a:rPr lang="en-US" dirty="0"/>
              <a:t>A dwelling in which overnight accommodations are provided or offered for compensation. The accommodations shall be contained within the confines of the principal building. Refer to 225 Attachment 1, Schedule I for allowable locations.</a:t>
            </a:r>
          </a:p>
          <a:p>
            <a:pPr marL="0" marR="0" lvl="0" indent="0" algn="ctr" rtl="0">
              <a:lnSpc>
                <a:spcPct val="100000"/>
              </a:lnSpc>
              <a:spcBef>
                <a:spcPts val="0"/>
              </a:spcBef>
              <a:spcAft>
                <a:spcPts val="0"/>
              </a:spcAft>
              <a:buNone/>
            </a:pPr>
            <a:endParaRPr lang="en-US" sz="4000" dirty="0">
              <a:latin typeface="Roboto"/>
              <a:ea typeface="Roboto"/>
              <a:cs typeface="Roboto"/>
              <a:sym typeface="Roboto"/>
            </a:endParaRPr>
          </a:p>
        </p:txBody>
      </p:sp>
    </p:spTree>
    <p:extLst>
      <p:ext uri="{BB962C8B-B14F-4D97-AF65-F5344CB8AC3E}">
        <p14:creationId xmlns:p14="http://schemas.microsoft.com/office/powerpoint/2010/main" val="1548113518"/>
      </p:ext>
    </p:extLst>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4112</TotalTime>
  <Words>2238</Words>
  <Application>Microsoft Office PowerPoint</Application>
  <PresentationFormat>On-screen Show (16:9)</PresentationFormat>
  <Paragraphs>223</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Playfair Display</vt:lpstr>
      <vt:lpstr>Arial</vt:lpstr>
      <vt:lpstr>Amatic SC</vt:lpstr>
      <vt:lpstr>Roboto</vt:lpstr>
      <vt:lpstr>Roboto Slab</vt:lpstr>
      <vt:lpstr>Calibri</vt:lpstr>
      <vt:lpstr>Source Code Pro</vt:lpstr>
      <vt:lpstr>Beach Day</vt:lpstr>
      <vt:lpstr>Village of Orchard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Village of Orchard Park</dc:title>
  <dc:creator>OP Village Clerk</dc:creator>
  <cp:lastModifiedBy>OP Village</cp:lastModifiedBy>
  <cp:revision>39</cp:revision>
  <dcterms:modified xsi:type="dcterms:W3CDTF">2026-06-22T20:48:32Z</dcterms:modified>
</cp:coreProperties>
</file>